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59" autoAdjust="0"/>
  </p:normalViewPr>
  <p:slideViewPr>
    <p:cSldViewPr snapToGrid="0">
      <p:cViewPr varScale="1">
        <p:scale>
          <a:sx n="126" d="100"/>
          <a:sy n="126" d="100"/>
        </p:scale>
        <p:origin x="1194" y="12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catalogo.museogalileo.it/multimedia/SistemaTolomeo.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atalogo.museogalileo.it/multimedia/SistemaCopernico.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atalogo.museogalileo.it/multimedia/SistemaTychoBrahe.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atalogo.museogalileo.it/approfondimento/Bussola.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catalogo.museogalileo.it/approfondimento/Astrolabio.html"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catalogo.museogalileo.it/biografia/GalileoGalilei.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atalogo.museogalileo.it/multimedia/AstronomiaPretelescopica.html"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atalogo.museogalileo.it/multimedia/AstronomiaAraba.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talogo.museogalileo.it/multimedia/ModelliCielo.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IT" b="1" dirty="0" smtClean="0"/>
              <a:t>INTRODUZIONE</a:t>
            </a:r>
          </a:p>
          <a:p>
            <a:pPr marL="0" lvl="0" indent="0" algn="l" rtl="0">
              <a:spcBef>
                <a:spcPts val="0"/>
              </a:spcBef>
              <a:spcAft>
                <a:spcPts val="0"/>
              </a:spcAft>
              <a:buNone/>
            </a:pPr>
            <a:r>
              <a:rPr lang="it-IT" dirty="0" smtClean="0"/>
              <a:t>La lezione è strutturata in modo da seguire il sistema dell’</a:t>
            </a:r>
            <a:r>
              <a:rPr lang="it-IT" dirty="0" err="1" smtClean="0"/>
              <a:t>inquiry</a:t>
            </a:r>
            <a:r>
              <a:rPr lang="it-IT" dirty="0" smtClean="0"/>
              <a:t>. In un primo momento lo studente viene coinvolto da interrogativi di tipo scientifico a cui prova a rispondere, in una fase più esplorativa, basandosi sull’esperienza e l’osservazione del fenomeno. In questa seconda fase l’insegnante dovrebbe agire solamente da facilitatore, lasciando agli studenti l’opportunità di testare le proprie idee e cercare di trovare una soluzione ai problemi nel confronto con i pari. Solo in seguito arriva la fase della spiegazione in cui vengono introdotti concetti e terminologie comunemente accettati che siano utili per l’interpretazione dell’evidenza e la spiegazione del fenomeno.</a:t>
            </a:r>
          </a:p>
          <a:p>
            <a:pPr marL="0" lvl="0" indent="0" algn="l" rtl="0">
              <a:spcBef>
                <a:spcPts val="0"/>
              </a:spcBef>
              <a:spcAft>
                <a:spcPts val="0"/>
              </a:spcAft>
              <a:buNone/>
            </a:pPr>
            <a:endParaRPr lang="it-IT" dirty="0" smtClean="0"/>
          </a:p>
          <a:p>
            <a:pPr marL="0" lvl="0" indent="0" algn="l" rtl="0">
              <a:spcBef>
                <a:spcPts val="0"/>
              </a:spcBef>
              <a:spcAft>
                <a:spcPts val="0"/>
              </a:spcAft>
              <a:buNone/>
            </a:pPr>
            <a:r>
              <a:rPr lang="it-IT" dirty="0" smtClean="0"/>
              <a:t>Nel presente documento abbiamo utilizzato la sezione delle note del relatore (che non vengono proiettate durante la lezione) per fornire agli insegnanti qualche nota sul procedimento da seguire, suggerimenti da cui prendere spunto solo in caso la discussione raggiunga una fase di stallo e riferimenti ad una documentazione più ampia sull’argomento, inclusi i riferimenti al libretto in pdf che potrà essere dato in seguito agli studenti come ausilio al ripasso.</a:t>
            </a:r>
          </a:p>
          <a:p>
            <a:pPr marL="0" lvl="0" indent="0" algn="l" rtl="0">
              <a:spcBef>
                <a:spcPts val="0"/>
              </a:spcBef>
              <a:spcAft>
                <a:spcPts val="0"/>
              </a:spcAft>
              <a:buNone/>
            </a:pPr>
            <a:endParaRPr lang="it-IT" dirty="0" smtClean="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125cc79d70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125cc79d70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https://catalogo.museogalileo.it/multimedia/SistemaTolomeo.html</a:t>
            </a: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125cc79d70_0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125cc79d70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IT_Galileo_Fenomeni_Celesti_Pre-Visita_libretto_14-18.pdf</a:t>
            </a:r>
            <a:r>
              <a:rPr lang="it">
                <a:solidFill>
                  <a:schemeClr val="dk1"/>
                </a:solidFill>
              </a:rPr>
              <a:t>, pp. 7-8</a:t>
            </a:r>
            <a:endParaRPr>
              <a:solidFill>
                <a:schemeClr val="dk1"/>
              </a:solidFill>
            </a:endParaRPr>
          </a:p>
          <a:p>
            <a:pPr marL="0" lvl="0" indent="0" algn="l" rtl="0">
              <a:spcBef>
                <a:spcPts val="0"/>
              </a:spcBef>
              <a:spcAft>
                <a:spcPts val="0"/>
              </a:spcAft>
              <a:buNone/>
            </a:pPr>
            <a:r>
              <a:rPr lang="it" b="1">
                <a:solidFill>
                  <a:schemeClr val="dk1"/>
                </a:solidFill>
              </a:rPr>
              <a:t>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25cc79d7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25cc79d7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https://catalogo.museogalileo.it/multimedia/SistemaCopernico.html</a:t>
            </a: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125cc79d70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125cc79d70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IT_Galileo_Fenomeni_Celesti_Pre-Visita_libretto_14-18.pdf</a:t>
            </a:r>
            <a:r>
              <a:rPr lang="it">
                <a:solidFill>
                  <a:schemeClr val="dk1"/>
                </a:solidFill>
              </a:rPr>
              <a:t>, pp. 9-10</a:t>
            </a:r>
            <a:endParaRPr>
              <a:solidFill>
                <a:schemeClr val="dk1"/>
              </a:solidFill>
            </a:endParaRPr>
          </a:p>
          <a:p>
            <a:pPr marL="0" lvl="0" indent="0" algn="l" rtl="0">
              <a:spcBef>
                <a:spcPts val="0"/>
              </a:spcBef>
              <a:spcAft>
                <a:spcPts val="0"/>
              </a:spcAft>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25cc79d70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125cc79d70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https://catalogo.museogalileo.it/multimedia/SistemaTychoBrahe.html</a:t>
            </a: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fff99ff7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0fff99ff7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None/>
            </a:pPr>
            <a:r>
              <a:rPr lang="it"/>
              <a:t>Chiedi agli studenti se si sono mai persi e cosa hanno fatto per orientarsi. Come farebbero senza l'aiuto di telefoni cellulari o navigatori satellitari?</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p>
          <a:p>
            <a:pPr marL="0" lvl="0" indent="0" algn="l" rtl="0">
              <a:spcBef>
                <a:spcPts val="0"/>
              </a:spcBef>
              <a:spcAft>
                <a:spcPts val="0"/>
              </a:spcAft>
              <a:buNone/>
            </a:pPr>
            <a:r>
              <a:rPr lang="it"/>
              <a:t>Questa discussione porterà alla scoperta di alcuni strumenti, come la bussola e l'astrolabio, che verranno discussi durante la visita e approfonditi nella fase di post-visita.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r>
              <a:rPr lang="it" b="1">
                <a:solidFill>
                  <a:schemeClr val="dk1"/>
                </a:solidFill>
              </a:rPr>
              <a:t>APPROFONDIMENTI</a:t>
            </a:r>
            <a:endParaRPr/>
          </a:p>
          <a:p>
            <a:pPr marL="0" lvl="0" indent="0" algn="l" rtl="0">
              <a:spcBef>
                <a:spcPts val="0"/>
              </a:spcBef>
              <a:spcAft>
                <a:spcPts val="0"/>
              </a:spcAft>
              <a:buNone/>
            </a:pPr>
            <a:r>
              <a:rPr lang="it"/>
              <a:t>Per maggiori informazioni vedi </a:t>
            </a:r>
            <a:r>
              <a:rPr lang="it" u="sng">
                <a:solidFill>
                  <a:schemeClr val="hlink"/>
                </a:solidFill>
                <a:hlinkClick r:id="rId3"/>
              </a:rPr>
              <a:t>https://catalogo.museogalileo.it/approfondimento/Bussola.html</a:t>
            </a:r>
            <a:r>
              <a:rPr lang="it"/>
              <a:t> e </a:t>
            </a:r>
            <a:r>
              <a:rPr lang="it" u="sng">
                <a:solidFill>
                  <a:schemeClr val="hlink"/>
                </a:solidFill>
                <a:hlinkClick r:id="rId4"/>
              </a:rPr>
              <a:t>https://catalogo.museogalileo.it/approfondimento/Astrolabio.html</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10109a8057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10109a8057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IT_Galileo_Fenomeni_Celesti_Pre-Visita_libretto_14-18.pdf, </a:t>
            </a:r>
            <a:r>
              <a:rPr lang="it">
                <a:solidFill>
                  <a:schemeClr val="dk1"/>
                </a:solidFill>
              </a:rPr>
              <a:t>pp. 11-12</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110109a8057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110109a8057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Lo scopo di queste domande è solo quello di scoprire cosa sanno gli studenti su Galileo e suscitare la loro curiosità sull'argomento.</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Galileo, così come le sue scoperte rivoluzionarie, la metodologia, gli strumenti e le opere, saranno al centro della visita, quindi non è necessario approfondire ulteriormente.</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Altro materiale verrà suggerito per la fase di post-visita.</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Immagine: Carlo Marcellini, Busto di Galileo Galilei. Museo Galileo, Firenze</a:t>
            </a: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1290eab324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1290eab324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Le implicazioni delle scoperte di Galileo costituiranno il cuore della visita e del post-visita. In questa fase è sufficiente qualche nozione di base sulla sua vita.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Per una breve biografia vedi anche </a:t>
            </a:r>
            <a:r>
              <a:rPr lang="it" u="sng">
                <a:solidFill>
                  <a:schemeClr val="hlink"/>
                </a:solidFill>
                <a:hlinkClick r:id="rId3"/>
              </a:rPr>
              <a:t>https://catalogo.museogalileo.it/biografia/GalileoGalilei.html</a:t>
            </a:r>
            <a:endParaRPr>
              <a:solidFill>
                <a:schemeClr val="dk1"/>
              </a:solidFill>
            </a:endParaRPr>
          </a:p>
          <a:p>
            <a:pPr marL="0" lvl="0" indent="0" algn="l" rtl="0">
              <a:spcBef>
                <a:spcPts val="0"/>
              </a:spcBef>
              <a:spcAft>
                <a:spcPts val="0"/>
              </a:spcAft>
              <a:buNone/>
            </a:pPr>
            <a:endParaRPr b="1" i="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10fff99ff76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10fff99ff7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ISTRUZIONI D’USO</a:t>
            </a:r>
            <a:endParaRPr b="1">
              <a:solidFill>
                <a:schemeClr val="dk1"/>
              </a:solidFill>
            </a:endParaRPr>
          </a:p>
          <a:p>
            <a:pPr marL="0" lvl="0" indent="0" algn="l" rtl="0">
              <a:spcBef>
                <a:spcPts val="0"/>
              </a:spcBef>
              <a:spcAft>
                <a:spcPts val="0"/>
              </a:spcAft>
              <a:buClr>
                <a:schemeClr val="dk1"/>
              </a:buClr>
              <a:buSzPts val="1100"/>
              <a:buFont typeface="Arial"/>
              <a:buNone/>
            </a:pPr>
            <a:r>
              <a:rPr lang="it">
                <a:solidFill>
                  <a:schemeClr val="dk1"/>
                </a:solidFill>
              </a:rPr>
              <a:t>Inizia la lezione provocando una discussione a partire dalle domande suggerite. Lascia che gli studenti provino a rispondere e a condividere liberamente le proprie opinioni. Controlla le loro attuali conoscenze e aiutali a provare a vedere il cielo dal punto di vista degli antichi. </a:t>
            </a:r>
            <a:endParaRPr>
              <a:solidFill>
                <a:schemeClr val="dk1"/>
              </a:solidFill>
            </a:endParaRPr>
          </a:p>
          <a:p>
            <a:pPr marL="0" lvl="0" indent="0" algn="l" rtl="0">
              <a:spcBef>
                <a:spcPts val="0"/>
              </a:spcBef>
              <a:spcAft>
                <a:spcPts val="0"/>
              </a:spcAft>
              <a:buClr>
                <a:schemeClr val="dk1"/>
              </a:buClr>
              <a:buSzPts val="1100"/>
              <a:buFont typeface="Arial"/>
              <a:buNone/>
            </a:pPr>
            <a:endParaRPr b="1">
              <a:solidFill>
                <a:schemeClr val="dk1"/>
              </a:solidFill>
            </a:endParaRPr>
          </a:p>
          <a:p>
            <a:pPr marL="0" lvl="0" indent="0" algn="l" rtl="0">
              <a:spcBef>
                <a:spcPts val="0"/>
              </a:spcBef>
              <a:spcAft>
                <a:spcPts val="0"/>
              </a:spcAft>
              <a:buClr>
                <a:schemeClr val="dk1"/>
              </a:buClr>
              <a:buSzPts val="1100"/>
              <a:buFont typeface="Arial"/>
              <a:buNone/>
            </a:pPr>
            <a:r>
              <a:rPr lang="it" b="1">
                <a:solidFill>
                  <a:schemeClr val="dk1"/>
                </a:solidFill>
              </a:rPr>
              <a:t>SUGGERIMENTI</a:t>
            </a:r>
            <a:endParaRPr b="1" i="1"/>
          </a:p>
          <a:p>
            <a:pPr marL="0" lvl="0" indent="0" algn="l" rtl="0">
              <a:spcBef>
                <a:spcPts val="0"/>
              </a:spcBef>
              <a:spcAft>
                <a:spcPts val="0"/>
              </a:spcAft>
              <a:buNone/>
            </a:pPr>
            <a:r>
              <a:rPr lang="it"/>
              <a:t>1) Possibili risposte: funzioni religiose e sociali, credenze astrologiche, motivi di orientamento, previsioni sul cambiamento delle stagioni e macro modelli meteorologici per esigenze agricole (ad esempio la ricomparsa, o </a:t>
            </a:r>
            <a:r>
              <a:rPr lang="it">
                <a:solidFill>
                  <a:schemeClr val="dk1"/>
                </a:solidFill>
              </a:rPr>
              <a:t>levata eliaca,</a:t>
            </a:r>
            <a:r>
              <a:rPr lang="it"/>
              <a:t> della stella Sirio -identificata con la dea Iside- nella costellazione del Cane Maggiore annunciava l'annuale inondazione del Nilo).</a:t>
            </a:r>
            <a:endParaRPr/>
          </a:p>
          <a:p>
            <a:pPr marL="0" lvl="0" indent="0" algn="l" rtl="0">
              <a:spcBef>
                <a:spcPts val="0"/>
              </a:spcBef>
              <a:spcAft>
                <a:spcPts val="0"/>
              </a:spcAft>
              <a:buNone/>
            </a:pPr>
            <a:r>
              <a:rPr lang="it"/>
              <a:t>2) Lo sguardo dell'uomo verso il cielo è stato da sempre carico di attese e di paure. L'idea che gli astri esercitino un'influenza determinante appartiene infatti a tutte le civiltà antiche. L'universo era uno spazio popolato da divinità il cui aspetto, carattere e condotta erano notevolmente simili a quelli degli esseri umani. Mentre l'uomo ha visto i pianeti come personificazioni degli dei, ha sempre identificato i gruppi di stelle più visibili con animali e con figure familiari o immaginarie. Interrogata con le procedure giuste, la volta celeste rivela il destino degli individui, indica i giorni più propizi o quelli meno favorevoli per le decisioni relative alla vita pubblica o privata, consente di prevedere le configurazioni astrali che annunciano i mutamenti epocali della storia, mostra le inclinazioni che determinano il carattere degli individui e le loro attitudini pratiche, denota le influenze che i pianeti e i segni dello zodiaco esercitano sugli organi del corpo umano, ecc.</a:t>
            </a:r>
            <a:endParaRPr/>
          </a:p>
          <a:p>
            <a:pPr marL="0" lvl="0" indent="0" algn="l" rtl="0">
              <a:spcBef>
                <a:spcPts val="0"/>
              </a:spcBef>
              <a:spcAft>
                <a:spcPts val="0"/>
              </a:spcAft>
              <a:buNone/>
            </a:pPr>
            <a:endParaRPr sz="1800"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110109a8057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110109a8057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it" b="1">
                <a:solidFill>
                  <a:schemeClr val="dk1"/>
                </a:solidFill>
              </a:rPr>
              <a:t>APPROFONDIMENTI</a:t>
            </a:r>
            <a:endParaRPr b="1" i="1"/>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https://catalogo.museogalileo.it/multimedia/AstronomiaPretelescopica.html</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110109a8057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110109a8057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https://catalogo.museogalileo.it/multimedia/AstronomiaAraba.html</a:t>
            </a: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110109a805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110109a8057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i="1">
              <a:solidFill>
                <a:schemeClr val="dk1"/>
              </a:solidFill>
            </a:endParaRPr>
          </a:p>
          <a:p>
            <a:pPr marL="0" lvl="0" indent="0" algn="l" rtl="0">
              <a:spcBef>
                <a:spcPts val="0"/>
              </a:spcBef>
              <a:spcAft>
                <a:spcPts val="0"/>
              </a:spcAft>
              <a:buNone/>
            </a:pPr>
            <a:r>
              <a:rPr lang="it">
                <a:solidFill>
                  <a:schemeClr val="dk1"/>
                </a:solidFill>
              </a:rPr>
              <a:t>Il video, la sua trascrizione e alcuni strumenti correlati sono disponibili all'indirizzo </a:t>
            </a:r>
            <a:r>
              <a:rPr lang="it" u="sng">
                <a:solidFill>
                  <a:schemeClr val="hlink"/>
                </a:solidFill>
                <a:hlinkClick r:id="rId3"/>
              </a:rPr>
              <a:t>https://catalogo.museogalileo.it/multimedia/ModelliCielo.html</a:t>
            </a:r>
            <a:endParaRPr/>
          </a:p>
          <a:p>
            <a:pPr marL="0" lvl="0" indent="0" algn="l" rtl="0">
              <a:spcBef>
                <a:spcPts val="0"/>
              </a:spcBef>
              <a:spcAft>
                <a:spcPts val="0"/>
              </a:spcAft>
              <a:buNone/>
            </a:pPr>
            <a:endParaRPr/>
          </a:p>
          <a:p>
            <a:pPr marL="0" lvl="0" indent="0" algn="l" rtl="0">
              <a:spcBef>
                <a:spcPts val="0"/>
              </a:spcBef>
              <a:spcAft>
                <a:spcPts val="0"/>
              </a:spcAft>
              <a:buNone/>
            </a:pPr>
            <a:endParaRPr sz="1800"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fff99ff7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0fff99ff7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dirty="0">
                <a:solidFill>
                  <a:schemeClr val="dk1"/>
                </a:solidFill>
              </a:rPr>
              <a:t>ISTRUZIONI D’USO</a:t>
            </a:r>
            <a:endParaRPr b="1" i="1" dirty="0">
              <a:solidFill>
                <a:schemeClr val="dk1"/>
              </a:solidFill>
            </a:endParaRPr>
          </a:p>
          <a:p>
            <a:pPr marL="0" lvl="0" indent="0" algn="l" rtl="0">
              <a:spcBef>
                <a:spcPts val="0"/>
              </a:spcBef>
              <a:spcAft>
                <a:spcPts val="0"/>
              </a:spcAft>
              <a:buClr>
                <a:schemeClr val="dk1"/>
              </a:buClr>
              <a:buSzPts val="1100"/>
              <a:buFont typeface="Arial"/>
              <a:buNone/>
            </a:pPr>
            <a:r>
              <a:rPr lang="it" dirty="0">
                <a:solidFill>
                  <a:schemeClr val="dk1"/>
                </a:solidFill>
              </a:rPr>
              <a:t>Inizia chiedendo se qualcuno ha mai fatto osservazioni astronomiche e se ha mai usato un telescopio. Consenti agli studenti di confrontare le loro esperienze e farli riflettere sulle sfide dell'osservazione del cielo senza i mezzi moderni </a:t>
            </a:r>
            <a:endParaRPr dirty="0">
              <a:solidFill>
                <a:schemeClr val="dk1"/>
              </a:solidFill>
            </a:endParaRPr>
          </a:p>
          <a:p>
            <a:pPr marL="0" lvl="0" indent="0" algn="l" rtl="0">
              <a:spcBef>
                <a:spcPts val="0"/>
              </a:spcBef>
              <a:spcAft>
                <a:spcPts val="0"/>
              </a:spcAft>
              <a:buClr>
                <a:schemeClr val="dk1"/>
              </a:buClr>
              <a:buSzPts val="1100"/>
              <a:buFont typeface="Arial"/>
              <a:buNone/>
            </a:pPr>
            <a:endParaRPr b="1" dirty="0">
              <a:solidFill>
                <a:schemeClr val="dk1"/>
              </a:solidFill>
            </a:endParaRPr>
          </a:p>
          <a:p>
            <a:pPr marL="0" lvl="0" indent="0" algn="l" rtl="0">
              <a:spcBef>
                <a:spcPts val="0"/>
              </a:spcBef>
              <a:spcAft>
                <a:spcPts val="0"/>
              </a:spcAft>
              <a:buClr>
                <a:schemeClr val="dk1"/>
              </a:buClr>
              <a:buSzPts val="1100"/>
              <a:buFont typeface="Arial"/>
              <a:buNone/>
            </a:pPr>
            <a:r>
              <a:rPr lang="it" b="1" dirty="0">
                <a:solidFill>
                  <a:schemeClr val="dk1"/>
                </a:solidFill>
              </a:rPr>
              <a:t>SUGGERIMENTI</a:t>
            </a:r>
            <a:endParaRPr b="1" dirty="0">
              <a:solidFill>
                <a:schemeClr val="dk1"/>
              </a:solidFill>
            </a:endParaRPr>
          </a:p>
          <a:p>
            <a:pPr marL="0" lvl="0" indent="0" algn="l" rtl="0">
              <a:spcBef>
                <a:spcPts val="0"/>
              </a:spcBef>
              <a:spcAft>
                <a:spcPts val="0"/>
              </a:spcAft>
              <a:buNone/>
            </a:pPr>
            <a:r>
              <a:rPr lang="it" dirty="0"/>
              <a:t>1) La sfera celeste sembra una cupola girevole con migliaia di luci incastonate al suo interno. Se fossi vissuto nell'antichità, come l'avresti spiegata e rappresentata? </a:t>
            </a:r>
            <a:endParaRPr dirty="0"/>
          </a:p>
          <a:p>
            <a:pPr marL="0" lvl="0" indent="0" algn="l" rtl="0">
              <a:spcBef>
                <a:spcPts val="0"/>
              </a:spcBef>
              <a:spcAft>
                <a:spcPts val="0"/>
              </a:spcAft>
              <a:buNone/>
            </a:pPr>
            <a:r>
              <a:rPr lang="it" dirty="0"/>
              <a:t>2) Esempi di oggetti facilmente identificabili anche senza l'ausilio di un'app: Sole, Luna, alcune delle stelle più luminose (vedremo come trovare la Stella Polare e la sua importanza durante la visita e suggeriremo altre stelle per la fase di post-visita), tutti i pianeti del nostro Sistema Solare ad eccezione di Urano e Nettuno e alcuni oggetti artificiali</a:t>
            </a:r>
            <a:r>
              <a:rPr lang="it" dirty="0">
                <a:solidFill>
                  <a:schemeClr val="dk1"/>
                </a:solidFill>
              </a:rPr>
              <a:t>.</a:t>
            </a:r>
            <a:endParaRPr dirty="0">
              <a:solidFill>
                <a:schemeClr val="dk1"/>
              </a:solidFill>
            </a:endParaRPr>
          </a:p>
          <a:p>
            <a:pPr marL="0" lvl="0" indent="0" algn="l" rtl="0">
              <a:spcBef>
                <a:spcPts val="0"/>
              </a:spcBef>
              <a:spcAft>
                <a:spcPts val="0"/>
              </a:spcAft>
              <a:buNone/>
            </a:pPr>
            <a:r>
              <a:rPr lang="it" dirty="0">
                <a:solidFill>
                  <a:schemeClr val="dk1"/>
                </a:solidFill>
              </a:rPr>
              <a:t>3) Le stelle scintillano e i pianeti no. C'è una differenza anche nel movimento percepito: i pianeti sorgono ad est e tramontano ad ovest, seguendo un percorso simile a quello del Sole e della Luna. Pertanto, se un corpo celeste sembra muoversi in linea retta è più probabile che sia un pianeta. Se osservi il cielo di notte le stelle tendono muoversi secondo uno schema circolare, attorno alla stella polare. Aerei e satelliti e si distinguono facilmente perché si muovono più velocemente.</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highlight>
                <a:srgbClr val="FFFF00"/>
              </a:highlight>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10109a8057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10109a8057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IT_Galileo_Fenomeni_Celesti_Pre-Visita_libretto_14-18.pdf</a:t>
            </a:r>
            <a:r>
              <a:rPr lang="it">
                <a:solidFill>
                  <a:schemeClr val="dk1"/>
                </a:solidFill>
              </a:rPr>
              <a:t>, p. 4</a:t>
            </a:r>
            <a:r>
              <a:rPr lang="it" b="1">
                <a:solidFill>
                  <a:schemeClr val="dk1"/>
                </a:solidFill>
              </a:rPr>
              <a:t> </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10109a8057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10109a8057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Clr>
                <a:schemeClr val="dk1"/>
              </a:buClr>
              <a:buSzPts val="1100"/>
              <a:buFont typeface="Arial"/>
              <a:buNone/>
            </a:pPr>
            <a:r>
              <a:rPr lang="it" i="1">
                <a:solidFill>
                  <a:schemeClr val="dk1"/>
                </a:solidFill>
              </a:rPr>
              <a:t>IT_Galileo_Fenomeni_Celesti_Pre-Visita_libretto_14-18.pdf</a:t>
            </a:r>
            <a:r>
              <a:rPr lang="it">
                <a:solidFill>
                  <a:schemeClr val="dk1"/>
                </a:solidFill>
              </a:rPr>
              <a:t>, pp. 2-3</a:t>
            </a:r>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125cc79d70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125cc79d70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it" b="1">
                <a:solidFill>
                  <a:schemeClr val="dk1"/>
                </a:solidFill>
              </a:rPr>
              <a:t>APPROFONDIMENTI</a:t>
            </a:r>
            <a:endParaRPr b="1">
              <a:solidFill>
                <a:schemeClr val="dk1"/>
              </a:solidFill>
            </a:endParaRPr>
          </a:p>
          <a:p>
            <a:pPr marL="0" lvl="0" indent="0" algn="l" rtl="0">
              <a:spcBef>
                <a:spcPts val="0"/>
              </a:spcBef>
              <a:spcAft>
                <a:spcPts val="0"/>
              </a:spcAft>
              <a:buNone/>
            </a:pPr>
            <a:r>
              <a:rPr lang="it" i="1">
                <a:solidFill>
                  <a:schemeClr val="dk1"/>
                </a:solidFill>
              </a:rPr>
              <a:t>IT_Galileo_Fenomeni_Celesti_Pre-Visita_libretto_14-18.pdf</a:t>
            </a:r>
            <a:r>
              <a:rPr lang="it">
                <a:solidFill>
                  <a:schemeClr val="dk1"/>
                </a:solidFill>
              </a:rPr>
              <a:t>, pp. 5-6</a:t>
            </a:r>
            <a:endParaRPr>
              <a:solidFill>
                <a:schemeClr val="dk1"/>
              </a:solidFill>
              <a:highlight>
                <a:srgbClr val="FFFF00"/>
              </a:highlight>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3" name="Google Shape;13;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4" name="Google Shape;14;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6"/>
        <p:cNvGrpSpPr/>
        <p:nvPr/>
      </p:nvGrpSpPr>
      <p:grpSpPr>
        <a:xfrm>
          <a:off x="0" y="0"/>
          <a:ext cx="0" cy="0"/>
          <a:chOff x="0" y="0"/>
          <a:chExt cx="0" cy="0"/>
        </a:xfrm>
      </p:grpSpPr>
      <p:sp>
        <p:nvSpPr>
          <p:cNvPr id="47" name="Google Shape;47;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8" name="Google Shape;48;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9" name="Google Shape;49;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 name="Google Shape;2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6" name="Google Shape;36;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 name="Google Shape;40;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1" name="Google Shape;41;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2" name="Google Shape;42;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sp>
        <p:nvSpPr>
          <p:cNvPr id="44" name="Google Shape;44;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5" name="Google Shape;45;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it"/>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3">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it"/>
              <a:t>‹N›</a:t>
            </a:fld>
            <a:endParaRPr/>
          </a:p>
        </p:txBody>
      </p:sp>
      <p:pic>
        <p:nvPicPr>
          <p:cNvPr id="9" name="Google Shape;9;p1"/>
          <p:cNvPicPr preferRelativeResize="0"/>
          <p:nvPr/>
        </p:nvPicPr>
        <p:blipFill>
          <a:blip r:embed="rId14">
            <a:alphaModFix/>
          </a:blip>
          <a:stretch>
            <a:fillRect/>
          </a:stretch>
        </p:blipFill>
        <p:spPr>
          <a:xfrm>
            <a:off x="154279" y="94075"/>
            <a:ext cx="813901" cy="1845924"/>
          </a:xfrm>
          <a:prstGeom prst="rect">
            <a:avLst/>
          </a:prstGeom>
          <a:noFill/>
          <a:ln>
            <a:noFill/>
          </a:ln>
        </p:spPr>
      </p:pic>
      <p:pic>
        <p:nvPicPr>
          <p:cNvPr id="10" name="Google Shape;10;p1"/>
          <p:cNvPicPr preferRelativeResize="0"/>
          <p:nvPr/>
        </p:nvPicPr>
        <p:blipFill>
          <a:blip r:embed="rId15">
            <a:alphaModFix/>
          </a:blip>
          <a:stretch>
            <a:fillRect/>
          </a:stretch>
        </p:blipFill>
        <p:spPr>
          <a:xfrm>
            <a:off x="154275" y="3920925"/>
            <a:ext cx="875550" cy="10971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ideo.museogalileo.it/hd/i500054.mp4"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hyperlink" Target="https://video.museogalileo.it/hd/i500051.mp4"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hyperlink" Target="https://video.museogalileo.it/hd/i500055.mp4"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hyperlink" Target="https://www.museogalileo.it/it/museo/esplora/incontra-galileo/30-vita.html"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video.museogalileo.it/hd/i500004.mp4"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hyperlink" Target="https://video.museogalileo.it/hd/i500003.mp4"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hyperlink" Target="https://video.museogalileo.it/hd/i500133.mp4"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6" name="Google Shape;56;p13"/>
          <p:cNvSpPr txBox="1">
            <a:spLocks noGrp="1"/>
          </p:cNvSpPr>
          <p:nvPr>
            <p:ph type="ctrTitle"/>
          </p:nvPr>
        </p:nvSpPr>
        <p:spPr>
          <a:xfrm>
            <a:off x="1265000" y="1198050"/>
            <a:ext cx="7567200" cy="1248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SzPts val="990"/>
              <a:buNone/>
            </a:pPr>
            <a:r>
              <a:rPr lang="it" sz="3480" smtClean="0">
                <a:latin typeface="Calibri"/>
                <a:ea typeface="Calibri"/>
                <a:cs typeface="Calibri"/>
                <a:sym typeface="Calibri"/>
              </a:rPr>
              <a:t>Galileo </a:t>
            </a:r>
            <a:r>
              <a:rPr lang="it" sz="3480" dirty="0">
                <a:latin typeface="Calibri"/>
                <a:ea typeface="Calibri"/>
                <a:cs typeface="Calibri"/>
                <a:sym typeface="Calibri"/>
              </a:rPr>
              <a:t>e i fenomeni celesti</a:t>
            </a:r>
            <a:endParaRPr sz="3480" dirty="0">
              <a:latin typeface="Calibri"/>
              <a:ea typeface="Calibri"/>
              <a:cs typeface="Calibri"/>
              <a:sym typeface="Calibri"/>
            </a:endParaRPr>
          </a:p>
        </p:txBody>
      </p:sp>
      <p:sp>
        <p:nvSpPr>
          <p:cNvPr id="57" name="Google Shape;57;p13"/>
          <p:cNvSpPr txBox="1">
            <a:spLocks noGrp="1"/>
          </p:cNvSpPr>
          <p:nvPr>
            <p:ph type="subTitle" idx="1"/>
          </p:nvPr>
        </p:nvSpPr>
        <p:spPr>
          <a:xfrm>
            <a:off x="1265000" y="2631250"/>
            <a:ext cx="7567200" cy="792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it" sz="2600">
                <a:latin typeface="Calibri"/>
                <a:ea typeface="Calibri"/>
                <a:cs typeface="Calibri"/>
                <a:sym typeface="Calibri"/>
              </a:rPr>
              <a:t>Pre-visita </a:t>
            </a:r>
            <a:endParaRPr sz="2600">
              <a:latin typeface="Calibri"/>
              <a:ea typeface="Calibri"/>
              <a:cs typeface="Calibri"/>
              <a:sym typeface="Calibri"/>
            </a:endParaRPr>
          </a:p>
          <a:p>
            <a:pPr marL="0" lvl="0" indent="0" algn="ctr" rtl="0">
              <a:spcBef>
                <a:spcPts val="0"/>
              </a:spcBef>
              <a:spcAft>
                <a:spcPts val="0"/>
              </a:spcAft>
              <a:buNone/>
            </a:pPr>
            <a:r>
              <a:rPr lang="it" sz="1232">
                <a:latin typeface="Calibri"/>
                <a:ea typeface="Calibri"/>
                <a:cs typeface="Calibri"/>
                <a:sym typeface="Calibri"/>
              </a:rPr>
              <a:t>(Scuole secondarie di secondo grado, 14-18 anni)</a:t>
            </a:r>
            <a:endParaRPr sz="1232">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2"/>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b="1">
                <a:latin typeface="Calibri"/>
                <a:ea typeface="Calibri"/>
                <a:cs typeface="Calibri"/>
                <a:sym typeface="Calibri"/>
              </a:rPr>
              <a:t>Sistema tolemaico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34" name="Google Shape;134;p22"/>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35" name="Google Shape;135;p22"/>
          <p:cNvSpPr txBox="1"/>
          <p:nvPr/>
        </p:nvSpPr>
        <p:spPr>
          <a:xfrm>
            <a:off x="1486075" y="908875"/>
            <a:ext cx="71373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Claudio Tolomeo perfezionò la teoria degli epicicli sviluppata da Apollonio e Ipparco.</a:t>
            </a:r>
            <a:endParaRPr sz="1600">
              <a:latin typeface="Calibri"/>
              <a:ea typeface="Calibri"/>
              <a:cs typeface="Calibri"/>
              <a:sym typeface="Calibri"/>
            </a:endParaRPr>
          </a:p>
        </p:txBody>
      </p:sp>
      <p:pic>
        <p:nvPicPr>
          <p:cNvPr id="136" name="Google Shape;136;p22">
            <a:hlinkClick r:id="rId3"/>
          </p:cNvPr>
          <p:cNvPicPr preferRelativeResize="0"/>
          <p:nvPr/>
        </p:nvPicPr>
        <p:blipFill>
          <a:blip r:embed="rId4">
            <a:alphaModFix/>
          </a:blip>
          <a:stretch>
            <a:fillRect/>
          </a:stretch>
        </p:blipFill>
        <p:spPr>
          <a:xfrm>
            <a:off x="1546375" y="2104775"/>
            <a:ext cx="4854425" cy="272602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b="1">
                <a:latin typeface="Calibri"/>
                <a:ea typeface="Calibri"/>
                <a:cs typeface="Calibri"/>
                <a:sym typeface="Calibri"/>
              </a:rPr>
              <a:t>Sistema copernicano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42" name="Google Shape;142;p23"/>
          <p:cNvPicPr preferRelativeResize="0"/>
          <p:nvPr/>
        </p:nvPicPr>
        <p:blipFill>
          <a:blip r:embed="rId3">
            <a:alphaModFix/>
          </a:blip>
          <a:stretch>
            <a:fillRect/>
          </a:stretch>
        </p:blipFill>
        <p:spPr>
          <a:xfrm>
            <a:off x="1774650" y="1632300"/>
            <a:ext cx="2129475" cy="3196426"/>
          </a:xfrm>
          <a:prstGeom prst="rect">
            <a:avLst/>
          </a:prstGeom>
          <a:noFill/>
          <a:ln>
            <a:noFill/>
          </a:ln>
        </p:spPr>
      </p:pic>
      <p:sp>
        <p:nvSpPr>
          <p:cNvPr id="143" name="Google Shape;143;p23"/>
          <p:cNvSpPr txBox="1"/>
          <p:nvPr/>
        </p:nvSpPr>
        <p:spPr>
          <a:xfrm>
            <a:off x="1476625" y="893400"/>
            <a:ext cx="714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Nicola Copernico (1473-1543) formulò un modello dell'universo che poneva al centro il Sole piuttosto che la Terra.</a:t>
            </a:r>
            <a:endParaRPr sz="1800">
              <a:latin typeface="Calibri"/>
              <a:ea typeface="Calibri"/>
              <a:cs typeface="Calibri"/>
              <a:sym typeface="Calibri"/>
            </a:endParaRPr>
          </a:p>
        </p:txBody>
      </p:sp>
      <p:pic>
        <p:nvPicPr>
          <p:cNvPr id="144" name="Google Shape;144;p23"/>
          <p:cNvPicPr preferRelativeResize="0"/>
          <p:nvPr/>
        </p:nvPicPr>
        <p:blipFill>
          <a:blip r:embed="rId4">
            <a:alphaModFix/>
          </a:blip>
          <a:stretch>
            <a:fillRect/>
          </a:stretch>
        </p:blipFill>
        <p:spPr>
          <a:xfrm>
            <a:off x="4524950" y="1594275"/>
            <a:ext cx="3833400" cy="3234452"/>
          </a:xfrm>
          <a:prstGeom prst="rect">
            <a:avLst/>
          </a:prstGeom>
          <a:noFill/>
          <a:ln>
            <a:noFill/>
          </a:ln>
        </p:spPr>
      </p:pic>
      <p:sp>
        <p:nvSpPr>
          <p:cNvPr id="145" name="Google Shape;145;p23"/>
          <p:cNvSpPr txBox="1"/>
          <p:nvPr/>
        </p:nvSpPr>
        <p:spPr>
          <a:xfrm>
            <a:off x="4524950" y="4760175"/>
            <a:ext cx="38334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Clr>
                <a:schemeClr val="dk1"/>
              </a:buClr>
              <a:buSzPts val="1100"/>
              <a:buFont typeface="Arial"/>
              <a:buNone/>
            </a:pPr>
            <a:r>
              <a:rPr lang="it" sz="700" dirty="0">
                <a:highlight>
                  <a:schemeClr val="lt1"/>
                </a:highlight>
                <a:latin typeface="Calibri"/>
                <a:ea typeface="Calibri"/>
                <a:cs typeface="Calibri"/>
                <a:sym typeface="Calibri"/>
              </a:rPr>
              <a:t>Andreas Cellarius, </a:t>
            </a:r>
            <a:r>
              <a:rPr lang="it" sz="700" i="1" dirty="0">
                <a:highlight>
                  <a:schemeClr val="lt1"/>
                </a:highlight>
                <a:latin typeface="Calibri"/>
                <a:ea typeface="Calibri"/>
                <a:cs typeface="Calibri"/>
                <a:sym typeface="Calibri"/>
              </a:rPr>
              <a:t>Atlas coelestis seu Harmonia Macrocosmica</a:t>
            </a:r>
            <a:r>
              <a:rPr lang="it" sz="700" dirty="0">
                <a:solidFill>
                  <a:schemeClr val="dk1"/>
                </a:solidFill>
                <a:latin typeface="Calibri"/>
                <a:ea typeface="Calibri"/>
                <a:cs typeface="Calibri"/>
                <a:sym typeface="Calibri"/>
              </a:rPr>
              <a:t>. Sistema copernicano</a:t>
            </a:r>
            <a:endParaRPr sz="1300" dirty="0"/>
          </a:p>
        </p:txBody>
      </p:sp>
      <p:sp>
        <p:nvSpPr>
          <p:cNvPr id="146" name="Google Shape;146;p23"/>
          <p:cNvSpPr txBox="1"/>
          <p:nvPr/>
        </p:nvSpPr>
        <p:spPr>
          <a:xfrm>
            <a:off x="1506875" y="4760175"/>
            <a:ext cx="28128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solidFill>
                  <a:schemeClr val="dk1"/>
                </a:solidFill>
                <a:highlight>
                  <a:srgbClr val="FFFFFF"/>
                </a:highlight>
                <a:latin typeface="Calibri"/>
                <a:ea typeface="Calibri"/>
                <a:cs typeface="Calibri"/>
                <a:sym typeface="Calibri"/>
              </a:rPr>
              <a:t>Isaac </a:t>
            </a:r>
            <a:r>
              <a:rPr lang="it" sz="700">
                <a:highlight>
                  <a:srgbClr val="FFFFFF"/>
                </a:highlight>
                <a:latin typeface="Calibri"/>
                <a:ea typeface="Calibri"/>
                <a:cs typeface="Calibri"/>
                <a:sym typeface="Calibri"/>
              </a:rPr>
              <a:t>Bullart, </a:t>
            </a:r>
            <a:r>
              <a:rPr lang="it" sz="700" i="1">
                <a:highlight>
                  <a:srgbClr val="FFFFFF"/>
                </a:highlight>
                <a:latin typeface="Calibri"/>
                <a:ea typeface="Calibri"/>
                <a:cs typeface="Calibri"/>
                <a:sym typeface="Calibri"/>
              </a:rPr>
              <a:t>Académie des sciences et des arts</a:t>
            </a:r>
            <a:r>
              <a:rPr lang="it" sz="700">
                <a:highlight>
                  <a:srgbClr val="FFFFFF"/>
                </a:highlight>
                <a:latin typeface="Calibri"/>
                <a:ea typeface="Calibri"/>
                <a:cs typeface="Calibri"/>
                <a:sym typeface="Calibri"/>
              </a:rPr>
              <a:t>. Ritratto di Copernico</a:t>
            </a:r>
            <a:endParaRPr sz="13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rgbClr val="000000"/>
              </a:buClr>
              <a:buSzPct val="39285"/>
              <a:buFont typeface="Arial"/>
              <a:buNone/>
            </a:pPr>
            <a:r>
              <a:rPr lang="it" b="1">
                <a:latin typeface="Calibri"/>
                <a:ea typeface="Calibri"/>
                <a:cs typeface="Calibri"/>
                <a:sym typeface="Calibri"/>
              </a:rPr>
              <a:t>Sistema copernicano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52" name="Google Shape;152;p24"/>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53" name="Google Shape;153;p24"/>
          <p:cNvSpPr txBox="1"/>
          <p:nvPr/>
        </p:nvSpPr>
        <p:spPr>
          <a:xfrm>
            <a:off x="1486075" y="908875"/>
            <a:ext cx="7137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Copernico </a:t>
            </a:r>
            <a:r>
              <a:rPr lang="it" sz="1600">
                <a:solidFill>
                  <a:schemeClr val="dk1"/>
                </a:solidFill>
                <a:latin typeface="Calibri"/>
                <a:ea typeface="Calibri"/>
                <a:cs typeface="Calibri"/>
                <a:sym typeface="Calibri"/>
              </a:rPr>
              <a:t> descrisse la teoria eliocentrica nella sua opera </a:t>
            </a:r>
            <a:r>
              <a:rPr lang="it" sz="1600" i="1">
                <a:latin typeface="Calibri"/>
                <a:ea typeface="Calibri"/>
                <a:cs typeface="Calibri"/>
                <a:sym typeface="Calibri"/>
              </a:rPr>
              <a:t>De Revolutionibus orbium coelestium</a:t>
            </a:r>
            <a:r>
              <a:rPr lang="it" sz="1600">
                <a:latin typeface="Calibri"/>
                <a:ea typeface="Calibri"/>
                <a:cs typeface="Calibri"/>
                <a:sym typeface="Calibri"/>
              </a:rPr>
              <a:t>.</a:t>
            </a:r>
            <a:endParaRPr sz="1600">
              <a:latin typeface="Calibri"/>
              <a:ea typeface="Calibri"/>
              <a:cs typeface="Calibri"/>
              <a:sym typeface="Calibri"/>
            </a:endParaRPr>
          </a:p>
        </p:txBody>
      </p:sp>
      <p:pic>
        <p:nvPicPr>
          <p:cNvPr id="154" name="Google Shape;154;p24">
            <a:hlinkClick r:id="rId3"/>
          </p:cNvPr>
          <p:cNvPicPr preferRelativeResize="0"/>
          <p:nvPr/>
        </p:nvPicPr>
        <p:blipFill>
          <a:blip r:embed="rId4">
            <a:alphaModFix/>
          </a:blip>
          <a:stretch>
            <a:fillRect/>
          </a:stretch>
        </p:blipFill>
        <p:spPr>
          <a:xfrm>
            <a:off x="1540510" y="2104775"/>
            <a:ext cx="4860290" cy="273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dirty="0">
                <a:latin typeface="Calibri"/>
                <a:ea typeface="Calibri"/>
                <a:cs typeface="Calibri"/>
                <a:sym typeface="Calibri"/>
              </a:rPr>
              <a:t>Sistema </a:t>
            </a:r>
            <a:r>
              <a:rPr lang="it" b="1" dirty="0" smtClean="0">
                <a:latin typeface="Calibri"/>
                <a:ea typeface="Calibri"/>
                <a:cs typeface="Calibri"/>
                <a:sym typeface="Calibri"/>
              </a:rPr>
              <a:t>ticonico</a:t>
            </a:r>
            <a:endParaRPr b="1" dirty="0">
              <a:latin typeface="Calibri"/>
              <a:ea typeface="Calibri"/>
              <a:cs typeface="Calibri"/>
              <a:sym typeface="Calibri"/>
            </a:endParaRPr>
          </a:p>
          <a:p>
            <a:pPr marL="0" lvl="0" indent="0" algn="l" rtl="0">
              <a:spcBef>
                <a:spcPts val="0"/>
              </a:spcBef>
              <a:spcAft>
                <a:spcPts val="0"/>
              </a:spcAft>
              <a:buNone/>
            </a:pPr>
            <a:endParaRPr b="1"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pic>
        <p:nvPicPr>
          <p:cNvPr id="160" name="Google Shape;160;p25"/>
          <p:cNvPicPr preferRelativeResize="0"/>
          <p:nvPr/>
        </p:nvPicPr>
        <p:blipFill>
          <a:blip r:embed="rId3">
            <a:alphaModFix/>
          </a:blip>
          <a:stretch>
            <a:fillRect/>
          </a:stretch>
        </p:blipFill>
        <p:spPr>
          <a:xfrm>
            <a:off x="1601378" y="1632300"/>
            <a:ext cx="2277998" cy="3164926"/>
          </a:xfrm>
          <a:prstGeom prst="rect">
            <a:avLst/>
          </a:prstGeom>
          <a:noFill/>
          <a:ln>
            <a:noFill/>
          </a:ln>
        </p:spPr>
      </p:pic>
      <p:sp>
        <p:nvSpPr>
          <p:cNvPr id="161" name="Google Shape;161;p25"/>
          <p:cNvSpPr txBox="1"/>
          <p:nvPr/>
        </p:nvSpPr>
        <p:spPr>
          <a:xfrm>
            <a:off x="1476625" y="893400"/>
            <a:ext cx="714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Tycho Brahe (1546-1601) nel suo modello cosmologico cercò di conciliare la teoria copernicana con le leggi fondamentali della fisica aristotelica.</a:t>
            </a:r>
            <a:endParaRPr sz="1800">
              <a:latin typeface="Calibri"/>
              <a:ea typeface="Calibri"/>
              <a:cs typeface="Calibri"/>
              <a:sym typeface="Calibri"/>
            </a:endParaRPr>
          </a:p>
        </p:txBody>
      </p:sp>
      <p:pic>
        <p:nvPicPr>
          <p:cNvPr id="162" name="Google Shape;162;p25"/>
          <p:cNvPicPr preferRelativeResize="0"/>
          <p:nvPr/>
        </p:nvPicPr>
        <p:blipFill>
          <a:blip r:embed="rId4">
            <a:alphaModFix/>
          </a:blip>
          <a:stretch>
            <a:fillRect/>
          </a:stretch>
        </p:blipFill>
        <p:spPr>
          <a:xfrm>
            <a:off x="4495799" y="1630725"/>
            <a:ext cx="3812198" cy="3164923"/>
          </a:xfrm>
          <a:prstGeom prst="rect">
            <a:avLst/>
          </a:prstGeom>
          <a:noFill/>
          <a:ln>
            <a:noFill/>
          </a:ln>
        </p:spPr>
      </p:pic>
      <p:sp>
        <p:nvSpPr>
          <p:cNvPr id="163" name="Google Shape;163;p25"/>
          <p:cNvSpPr txBox="1"/>
          <p:nvPr/>
        </p:nvSpPr>
        <p:spPr>
          <a:xfrm>
            <a:off x="4524800" y="4752525"/>
            <a:ext cx="38121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dirty="0">
                <a:highlight>
                  <a:srgbClr val="FFFFFF"/>
                </a:highlight>
                <a:latin typeface="Calibri"/>
                <a:ea typeface="Calibri"/>
                <a:cs typeface="Calibri"/>
                <a:sym typeface="Calibri"/>
              </a:rPr>
              <a:t>Andreas Cellarius, </a:t>
            </a:r>
            <a:r>
              <a:rPr lang="it" sz="700" i="1" dirty="0">
                <a:highlight>
                  <a:srgbClr val="FFFFFF"/>
                </a:highlight>
                <a:latin typeface="Calibri"/>
                <a:ea typeface="Calibri"/>
                <a:cs typeface="Calibri"/>
                <a:sym typeface="Calibri"/>
              </a:rPr>
              <a:t>Atlas coelestis seu Harmonia Macrocosmica</a:t>
            </a:r>
            <a:r>
              <a:rPr lang="it" sz="700" dirty="0">
                <a:solidFill>
                  <a:schemeClr val="dk1"/>
                </a:solidFill>
                <a:latin typeface="Calibri"/>
                <a:ea typeface="Calibri"/>
                <a:cs typeface="Calibri"/>
                <a:sym typeface="Calibri"/>
              </a:rPr>
              <a:t>. Sistema di Tycho Brahe</a:t>
            </a:r>
            <a:endParaRPr sz="1300" dirty="0"/>
          </a:p>
        </p:txBody>
      </p:sp>
      <p:sp>
        <p:nvSpPr>
          <p:cNvPr id="164" name="Google Shape;164;p25"/>
          <p:cNvSpPr txBox="1"/>
          <p:nvPr/>
        </p:nvSpPr>
        <p:spPr>
          <a:xfrm>
            <a:off x="1344025" y="4752525"/>
            <a:ext cx="27927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solidFill>
                  <a:schemeClr val="dk1"/>
                </a:solidFill>
                <a:highlight>
                  <a:srgbClr val="FFFFFF"/>
                </a:highlight>
                <a:latin typeface="Calibri"/>
                <a:ea typeface="Calibri"/>
                <a:cs typeface="Calibri"/>
                <a:sym typeface="Calibri"/>
              </a:rPr>
              <a:t>Isaac </a:t>
            </a:r>
            <a:r>
              <a:rPr lang="it" sz="700">
                <a:highlight>
                  <a:srgbClr val="FFFFFF"/>
                </a:highlight>
                <a:latin typeface="Calibri"/>
                <a:ea typeface="Calibri"/>
                <a:cs typeface="Calibri"/>
                <a:sym typeface="Calibri"/>
              </a:rPr>
              <a:t>Bullart, </a:t>
            </a:r>
            <a:r>
              <a:rPr lang="it" sz="700" i="1">
                <a:highlight>
                  <a:srgbClr val="FFFFFF"/>
                </a:highlight>
                <a:latin typeface="Calibri"/>
                <a:ea typeface="Calibri"/>
                <a:cs typeface="Calibri"/>
                <a:sym typeface="Calibri"/>
              </a:rPr>
              <a:t>Académie des sciences et des arts</a:t>
            </a:r>
            <a:r>
              <a:rPr lang="it" sz="700">
                <a:highlight>
                  <a:srgbClr val="FFFFFF"/>
                </a:highlight>
                <a:latin typeface="Calibri"/>
                <a:ea typeface="Calibri"/>
                <a:cs typeface="Calibri"/>
                <a:sym typeface="Calibri"/>
              </a:rPr>
              <a:t>. Ritratto di Tycho Brahe </a:t>
            </a:r>
            <a:endParaRPr sz="13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6"/>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Clr>
                <a:schemeClr val="dk1"/>
              </a:buClr>
              <a:buSzPct val="39285"/>
              <a:buFont typeface="Arial"/>
              <a:buNone/>
            </a:pPr>
            <a:r>
              <a:rPr lang="it" b="1">
                <a:latin typeface="Calibri"/>
                <a:ea typeface="Calibri"/>
                <a:cs typeface="Calibri"/>
                <a:sym typeface="Calibri"/>
              </a:rPr>
              <a:t>Sistema di Tycho Brahe</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70" name="Google Shape;170;p26"/>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171" name="Google Shape;171;p26"/>
          <p:cNvSpPr txBox="1"/>
          <p:nvPr/>
        </p:nvSpPr>
        <p:spPr>
          <a:xfrm>
            <a:off x="1486075" y="908875"/>
            <a:ext cx="7137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Tycho era convinto dell'assoluta immobilità della Terra, tuttavia rifiutò il sistema tolemaico.</a:t>
            </a:r>
            <a:endParaRPr sz="1600">
              <a:latin typeface="Calibri"/>
              <a:ea typeface="Calibri"/>
              <a:cs typeface="Calibri"/>
              <a:sym typeface="Calibri"/>
            </a:endParaRPr>
          </a:p>
        </p:txBody>
      </p:sp>
      <p:pic>
        <p:nvPicPr>
          <p:cNvPr id="172" name="Google Shape;172;p26">
            <a:hlinkClick r:id="rId3"/>
          </p:cNvPr>
          <p:cNvPicPr preferRelativeResize="0"/>
          <p:nvPr/>
        </p:nvPicPr>
        <p:blipFill>
          <a:blip r:embed="rId4">
            <a:alphaModFix/>
          </a:blip>
          <a:stretch>
            <a:fillRect/>
          </a:stretch>
        </p:blipFill>
        <p:spPr>
          <a:xfrm>
            <a:off x="1540500" y="2104775"/>
            <a:ext cx="4862514" cy="27339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p:nvPr/>
        </p:nvSpPr>
        <p:spPr>
          <a:xfrm>
            <a:off x="1451100" y="2347525"/>
            <a:ext cx="3965400" cy="8619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7"/>
          <p:cNvSpPr/>
          <p:nvPr/>
        </p:nvSpPr>
        <p:spPr>
          <a:xfrm>
            <a:off x="1451100" y="1422375"/>
            <a:ext cx="39510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7"/>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dirty="0" smtClean="0">
                <a:latin typeface="Calibri"/>
                <a:ea typeface="Calibri"/>
                <a:cs typeface="Calibri"/>
                <a:sym typeface="Calibri"/>
              </a:rPr>
              <a:t>Problemi d’orientamento</a:t>
            </a:r>
            <a:endParaRPr b="1" dirty="0">
              <a:latin typeface="Calibri"/>
              <a:ea typeface="Calibri"/>
              <a:cs typeface="Calibri"/>
              <a:sym typeface="Calibri"/>
            </a:endParaRPr>
          </a:p>
        </p:txBody>
      </p:sp>
      <p:sp>
        <p:nvSpPr>
          <p:cNvPr id="180" name="Google Shape;180;p27"/>
          <p:cNvSpPr txBox="1">
            <a:spLocks noGrp="1"/>
          </p:cNvSpPr>
          <p:nvPr>
            <p:ph type="body" idx="1"/>
          </p:nvPr>
        </p:nvSpPr>
        <p:spPr>
          <a:xfrm>
            <a:off x="1451100" y="1428675"/>
            <a:ext cx="3965400" cy="1780800"/>
          </a:xfrm>
          <a:prstGeom prst="rect">
            <a:avLst/>
          </a:prstGeom>
        </p:spPr>
        <p:txBody>
          <a:bodyPr spcFirstLastPara="1" wrap="square" lIns="91425" tIns="91425" rIns="91425" bIns="91425" anchor="t" anchorCtr="0">
            <a:normAutofit/>
          </a:bodyPr>
          <a:lstStyle/>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Come si raggiunge un luogo in cui non si è mai stati prima? </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a:p>
            <a:pPr marL="457200" lvl="0" indent="-355600" algn="l" rtl="0">
              <a:lnSpc>
                <a:spcPct val="10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Riesci ad orientarti senza GPS? Cosa puoi usare?</a:t>
            </a:r>
            <a:endParaRPr sz="2000">
              <a:latin typeface="Calibri"/>
              <a:ea typeface="Calibri"/>
              <a:cs typeface="Calibri"/>
              <a:sym typeface="Calibri"/>
            </a:endParaRPr>
          </a:p>
        </p:txBody>
      </p:sp>
      <p:pic>
        <p:nvPicPr>
          <p:cNvPr id="181" name="Google Shape;181;p27"/>
          <p:cNvPicPr preferRelativeResize="0"/>
          <p:nvPr/>
        </p:nvPicPr>
        <p:blipFill>
          <a:blip r:embed="rId3">
            <a:alphaModFix/>
          </a:blip>
          <a:stretch>
            <a:fillRect/>
          </a:stretch>
        </p:blipFill>
        <p:spPr>
          <a:xfrm>
            <a:off x="5744475" y="1428675"/>
            <a:ext cx="3247125" cy="2746467"/>
          </a:xfrm>
          <a:prstGeom prst="rect">
            <a:avLst/>
          </a:prstGeom>
          <a:noFill/>
          <a:ln>
            <a:noFill/>
          </a:ln>
        </p:spPr>
      </p:pic>
      <p:sp>
        <p:nvSpPr>
          <p:cNvPr id="182" name="Google Shape;182;p27"/>
          <p:cNvSpPr txBox="1"/>
          <p:nvPr/>
        </p:nvSpPr>
        <p:spPr>
          <a:xfrm>
            <a:off x="5744475" y="4098950"/>
            <a:ext cx="32472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Strumenti per la navigazione. Museo Galileo, Firenze</a:t>
            </a:r>
            <a:endParaRPr sz="700">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8"/>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Astrolabio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188" name="Google Shape;188;p28"/>
          <p:cNvSpPr txBox="1"/>
          <p:nvPr/>
        </p:nvSpPr>
        <p:spPr>
          <a:xfrm>
            <a:off x="1410675" y="1196475"/>
            <a:ext cx="32112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L'astrolabio piano è il più importante e versatile strumento realizzato nell'antichità per l'esecuzione analogica di calcoli astronomici altrimenti lunghi e complessi.</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Veniva utilizzato, ad esempio, per calcolare la posizione di una stella o l'ora del giorno.</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p:txBody>
      </p:sp>
      <p:pic>
        <p:nvPicPr>
          <p:cNvPr id="189" name="Google Shape;189;p28"/>
          <p:cNvPicPr preferRelativeResize="0"/>
          <p:nvPr/>
        </p:nvPicPr>
        <p:blipFill>
          <a:blip r:embed="rId3">
            <a:alphaModFix/>
          </a:blip>
          <a:stretch>
            <a:fillRect/>
          </a:stretch>
        </p:blipFill>
        <p:spPr>
          <a:xfrm>
            <a:off x="5297525" y="733500"/>
            <a:ext cx="3051176" cy="3920650"/>
          </a:xfrm>
          <a:prstGeom prst="rect">
            <a:avLst/>
          </a:prstGeom>
          <a:noFill/>
          <a:ln>
            <a:noFill/>
          </a:ln>
        </p:spPr>
      </p:pic>
      <p:sp>
        <p:nvSpPr>
          <p:cNvPr id="190" name="Google Shape;190;p28"/>
          <p:cNvSpPr txBox="1"/>
          <p:nvPr/>
        </p:nvSpPr>
        <p:spPr>
          <a:xfrm>
            <a:off x="5297525" y="4577950"/>
            <a:ext cx="3051300" cy="292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Christoph Schissler, Astrolabio piano (1560). Museo Galileo, Firenze</a:t>
            </a:r>
            <a:endParaRPr sz="7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p:nvPr/>
        </p:nvSpPr>
        <p:spPr>
          <a:xfrm>
            <a:off x="1451100" y="2499925"/>
            <a:ext cx="3241800" cy="696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9"/>
          <p:cNvSpPr/>
          <p:nvPr/>
        </p:nvSpPr>
        <p:spPr>
          <a:xfrm>
            <a:off x="1458300" y="1428675"/>
            <a:ext cx="3241800" cy="8046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9"/>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dirty="0" smtClean="0">
                <a:solidFill>
                  <a:schemeClr val="tx1"/>
                </a:solidFill>
                <a:latin typeface="Calibri"/>
                <a:ea typeface="Calibri"/>
                <a:cs typeface="Calibri"/>
                <a:sym typeface="Calibri"/>
              </a:rPr>
              <a:t>Un nuovo mondo</a:t>
            </a:r>
            <a:endParaRPr b="1" dirty="0">
              <a:solidFill>
                <a:schemeClr val="tx1"/>
              </a:solidFill>
              <a:latin typeface="Calibri"/>
              <a:ea typeface="Calibri"/>
              <a:cs typeface="Calibri"/>
              <a:sym typeface="Calibri"/>
            </a:endParaRPr>
          </a:p>
        </p:txBody>
      </p:sp>
      <p:sp>
        <p:nvSpPr>
          <p:cNvPr id="198" name="Google Shape;198;p29"/>
          <p:cNvSpPr txBox="1">
            <a:spLocks noGrp="1"/>
          </p:cNvSpPr>
          <p:nvPr>
            <p:ph type="body" idx="1"/>
          </p:nvPr>
        </p:nvSpPr>
        <p:spPr>
          <a:xfrm>
            <a:off x="1458300" y="1643225"/>
            <a:ext cx="3241800" cy="505500"/>
          </a:xfrm>
          <a:prstGeom prst="rect">
            <a:avLst/>
          </a:prstGeom>
        </p:spPr>
        <p:txBody>
          <a:bodyPr spcFirstLastPara="1" wrap="square" lIns="91425" tIns="91425" rIns="91425" bIns="91425" anchor="t" anchorCtr="0">
            <a:noAutofit/>
          </a:bodyPr>
          <a:lstStyle/>
          <a:p>
            <a:pPr marL="457200" lvl="0" indent="-355600" algn="l" rtl="0">
              <a:lnSpc>
                <a:spcPct val="6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Conosci quest’uomo?</a:t>
            </a:r>
            <a:endParaRPr sz="2000">
              <a:solidFill>
                <a:schemeClr val="dk1"/>
              </a:solidFill>
              <a:latin typeface="Calibri"/>
              <a:ea typeface="Calibri"/>
              <a:cs typeface="Calibri"/>
              <a:sym typeface="Calibri"/>
            </a:endParaRPr>
          </a:p>
          <a:p>
            <a:pPr marL="0" lvl="0" indent="0" algn="l" rtl="0">
              <a:lnSpc>
                <a:spcPct val="60000"/>
              </a:lnSpc>
              <a:spcBef>
                <a:spcPts val="55"/>
              </a:spcBef>
              <a:spcAft>
                <a:spcPts val="0"/>
              </a:spcAft>
              <a:buSzPts val="935"/>
              <a:buNone/>
            </a:pPr>
            <a:endParaRPr sz="2000">
              <a:latin typeface="Calibri"/>
              <a:ea typeface="Calibri"/>
              <a:cs typeface="Calibri"/>
              <a:sym typeface="Calibri"/>
            </a:endParaRPr>
          </a:p>
        </p:txBody>
      </p:sp>
      <p:pic>
        <p:nvPicPr>
          <p:cNvPr id="199" name="Google Shape;199;p29"/>
          <p:cNvPicPr preferRelativeResize="0"/>
          <p:nvPr/>
        </p:nvPicPr>
        <p:blipFill>
          <a:blip r:embed="rId3">
            <a:alphaModFix/>
          </a:blip>
          <a:stretch>
            <a:fillRect/>
          </a:stretch>
        </p:blipFill>
        <p:spPr>
          <a:xfrm>
            <a:off x="5245675" y="868000"/>
            <a:ext cx="3241801" cy="3888474"/>
          </a:xfrm>
          <a:prstGeom prst="rect">
            <a:avLst/>
          </a:prstGeom>
          <a:noFill/>
          <a:ln>
            <a:noFill/>
          </a:ln>
        </p:spPr>
      </p:pic>
      <p:sp>
        <p:nvSpPr>
          <p:cNvPr id="200" name="Google Shape;200;p29"/>
          <p:cNvSpPr txBox="1"/>
          <p:nvPr/>
        </p:nvSpPr>
        <p:spPr>
          <a:xfrm>
            <a:off x="1458300" y="2641398"/>
            <a:ext cx="3241800" cy="646500"/>
          </a:xfrm>
          <a:prstGeom prst="rect">
            <a:avLst/>
          </a:prstGeom>
          <a:noFill/>
          <a:ln>
            <a:noFill/>
          </a:ln>
        </p:spPr>
        <p:txBody>
          <a:bodyPr spcFirstLastPara="1" wrap="square" lIns="91425" tIns="91425" rIns="91425" bIns="91425" anchor="t" anchorCtr="0">
            <a:spAutoFit/>
          </a:bodyPr>
          <a:lstStyle/>
          <a:p>
            <a:pPr marL="457200" lvl="0" indent="-355600" algn="l" rtl="0">
              <a:lnSpc>
                <a:spcPct val="80000"/>
              </a:lnSpc>
              <a:spcBef>
                <a:spcPts val="55"/>
              </a:spcBef>
              <a:spcAft>
                <a:spcPts val="0"/>
              </a:spcAft>
              <a:buClr>
                <a:schemeClr val="dk1"/>
              </a:buClr>
              <a:buSzPts val="2000"/>
              <a:buFont typeface="Calibri"/>
              <a:buChar char="●"/>
            </a:pPr>
            <a:r>
              <a:rPr lang="it" sz="2000">
                <a:solidFill>
                  <a:schemeClr val="dk1"/>
                </a:solidFill>
                <a:latin typeface="Calibri"/>
                <a:ea typeface="Calibri"/>
                <a:cs typeface="Calibri"/>
                <a:sym typeface="Calibri"/>
              </a:rPr>
              <a:t>Cosa sai della sua vita?</a:t>
            </a:r>
            <a:endParaRPr sz="2000">
              <a:solidFill>
                <a:schemeClr val="dk2"/>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0"/>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Biografia di Galileo Galilei</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206" name="Google Shape;206;p30"/>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 </a:t>
            </a:r>
            <a:endParaRPr sz="1600" b="1">
              <a:latin typeface="Calibri"/>
              <a:ea typeface="Calibri"/>
              <a:cs typeface="Calibri"/>
              <a:sym typeface="Calibri"/>
            </a:endParaRPr>
          </a:p>
        </p:txBody>
      </p:sp>
      <p:sp>
        <p:nvSpPr>
          <p:cNvPr id="207" name="Google Shape;207;p30"/>
          <p:cNvSpPr txBox="1"/>
          <p:nvPr/>
        </p:nvSpPr>
        <p:spPr>
          <a:xfrm>
            <a:off x="1486075" y="908875"/>
            <a:ext cx="71373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Breve panoramica della vita di Galileo</a:t>
            </a:r>
            <a:endParaRPr sz="1800">
              <a:latin typeface="Calibri"/>
              <a:ea typeface="Calibri"/>
              <a:cs typeface="Calibri"/>
              <a:sym typeface="Calibri"/>
            </a:endParaRPr>
          </a:p>
        </p:txBody>
      </p:sp>
      <p:pic>
        <p:nvPicPr>
          <p:cNvPr id="208" name="Google Shape;208;p30">
            <a:hlinkClick r:id="rId3"/>
          </p:cNvPr>
          <p:cNvPicPr preferRelativeResize="0"/>
          <p:nvPr/>
        </p:nvPicPr>
        <p:blipFill>
          <a:blip r:embed="rId4">
            <a:alphaModFix/>
          </a:blip>
          <a:stretch>
            <a:fillRect/>
          </a:stretch>
        </p:blipFill>
        <p:spPr>
          <a:xfrm>
            <a:off x="1544213" y="2116125"/>
            <a:ext cx="6156921" cy="2810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p:nvPr/>
        </p:nvSpPr>
        <p:spPr>
          <a:xfrm>
            <a:off x="1293050" y="2417650"/>
            <a:ext cx="3951000" cy="9582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14"/>
          <p:cNvSpPr/>
          <p:nvPr/>
        </p:nvSpPr>
        <p:spPr>
          <a:xfrm>
            <a:off x="1293050" y="1459825"/>
            <a:ext cx="3951000" cy="675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14"/>
          <p:cNvSpPr txBox="1"/>
          <p:nvPr/>
        </p:nvSpPr>
        <p:spPr>
          <a:xfrm>
            <a:off x="1410675" y="445025"/>
            <a:ext cx="7421700" cy="572700"/>
          </a:xfrm>
          <a:prstGeom prst="rect">
            <a:avLst/>
          </a:prstGeom>
          <a:noFill/>
          <a:ln>
            <a:noFill/>
          </a:ln>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it" sz="2800" b="1">
                <a:latin typeface="Calibri"/>
                <a:ea typeface="Calibri"/>
                <a:cs typeface="Calibri"/>
                <a:sym typeface="Calibri"/>
              </a:rPr>
              <a:t>L’importanza del cielo nel mondo antico</a:t>
            </a:r>
            <a:endParaRPr sz="2800" b="1">
              <a:solidFill>
                <a:srgbClr val="000000"/>
              </a:solidFill>
              <a:latin typeface="Calibri"/>
              <a:ea typeface="Calibri"/>
              <a:cs typeface="Calibri"/>
              <a:sym typeface="Calibri"/>
            </a:endParaRPr>
          </a:p>
        </p:txBody>
      </p:sp>
      <p:sp>
        <p:nvSpPr>
          <p:cNvPr id="65" name="Google Shape;65;p14"/>
          <p:cNvSpPr txBox="1"/>
          <p:nvPr/>
        </p:nvSpPr>
        <p:spPr>
          <a:xfrm>
            <a:off x="1293050" y="1384950"/>
            <a:ext cx="3981000" cy="1940100"/>
          </a:xfrm>
          <a:prstGeom prst="rect">
            <a:avLst/>
          </a:prstGeom>
          <a:noFill/>
          <a:ln>
            <a:noFill/>
          </a:ln>
        </p:spPr>
        <p:txBody>
          <a:bodyPr spcFirstLastPara="1" wrap="square" lIns="91425" tIns="91425" rIns="91425" bIns="91425" anchor="t" anchorCtr="0">
            <a:noAutofit/>
          </a:bodyPr>
          <a:lstStyle/>
          <a:p>
            <a:pPr marL="457200" lvl="0" indent="-355600" algn="l" rtl="0">
              <a:spcBef>
                <a:spcPts val="55"/>
              </a:spcBef>
              <a:spcAft>
                <a:spcPts val="0"/>
              </a:spcAft>
              <a:buClr>
                <a:srgbClr val="000000"/>
              </a:buClr>
              <a:buSzPts val="2000"/>
              <a:buFont typeface="Calibri"/>
              <a:buChar char="●"/>
            </a:pPr>
            <a:r>
              <a:rPr lang="it" sz="2000">
                <a:latin typeface="Calibri"/>
                <a:ea typeface="Calibri"/>
                <a:cs typeface="Calibri"/>
                <a:sym typeface="Calibri"/>
              </a:rPr>
              <a:t>Perché era importante osservare il cielo nell’antichità</a:t>
            </a:r>
            <a:r>
              <a:rPr lang="it" sz="2000">
                <a:solidFill>
                  <a:srgbClr val="000000"/>
                </a:solidFill>
                <a:latin typeface="Calibri"/>
                <a:ea typeface="Calibri"/>
                <a:cs typeface="Calibri"/>
                <a:sym typeface="Calibri"/>
              </a:rPr>
              <a:t>? </a:t>
            </a:r>
            <a:endParaRPr sz="2000">
              <a:solidFill>
                <a:srgbClr val="000000"/>
              </a:solidFill>
              <a:latin typeface="Calibri"/>
              <a:ea typeface="Calibri"/>
              <a:cs typeface="Calibri"/>
              <a:sym typeface="Calibri"/>
            </a:endParaRPr>
          </a:p>
          <a:p>
            <a:pPr marL="0" lvl="0" indent="0" algn="l" rtl="0">
              <a:spcBef>
                <a:spcPts val="55"/>
              </a:spcBef>
              <a:spcAft>
                <a:spcPts val="0"/>
              </a:spcAft>
              <a:buNone/>
            </a:pPr>
            <a:endParaRPr sz="2000">
              <a:latin typeface="Calibri"/>
              <a:ea typeface="Calibri"/>
              <a:cs typeface="Calibri"/>
              <a:sym typeface="Calibri"/>
            </a:endParaRPr>
          </a:p>
          <a:p>
            <a:pPr marL="457200" lvl="0" indent="-355600" algn="l" rtl="0">
              <a:spcBef>
                <a:spcPts val="55"/>
              </a:spcBef>
              <a:spcAft>
                <a:spcPts val="0"/>
              </a:spcAft>
              <a:buClr>
                <a:srgbClr val="000000"/>
              </a:buClr>
              <a:buSzPts val="2000"/>
              <a:buFont typeface="Calibri"/>
              <a:buChar char="●"/>
            </a:pPr>
            <a:r>
              <a:rPr lang="it" sz="2000">
                <a:latin typeface="Calibri"/>
                <a:ea typeface="Calibri"/>
                <a:cs typeface="Calibri"/>
                <a:sym typeface="Calibri"/>
              </a:rPr>
              <a:t>Come si osservava il cielo e come immaginavano l’universo gli antichi</a:t>
            </a:r>
            <a:r>
              <a:rPr lang="it" sz="2000">
                <a:solidFill>
                  <a:srgbClr val="000000"/>
                </a:solidFill>
                <a:latin typeface="Calibri"/>
                <a:ea typeface="Calibri"/>
                <a:cs typeface="Calibri"/>
                <a:sym typeface="Calibri"/>
              </a:rPr>
              <a:t>? </a:t>
            </a:r>
            <a:endParaRPr sz="2000">
              <a:solidFill>
                <a:srgbClr val="595959"/>
              </a:solidFill>
              <a:latin typeface="Calibri"/>
              <a:ea typeface="Calibri"/>
              <a:cs typeface="Calibri"/>
              <a:sym typeface="Calibri"/>
            </a:endParaRPr>
          </a:p>
        </p:txBody>
      </p:sp>
      <p:pic>
        <p:nvPicPr>
          <p:cNvPr id="66" name="Google Shape;66;p14"/>
          <p:cNvPicPr preferRelativeResize="0"/>
          <p:nvPr/>
        </p:nvPicPr>
        <p:blipFill>
          <a:blip r:embed="rId3">
            <a:alphaModFix/>
          </a:blip>
          <a:stretch>
            <a:fillRect/>
          </a:stretch>
        </p:blipFill>
        <p:spPr>
          <a:xfrm>
            <a:off x="5470225" y="1461138"/>
            <a:ext cx="3487900" cy="222121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1486875" y="445025"/>
            <a:ext cx="7624500" cy="524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Astronomia pretelescopica</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72" name="Google Shape;72;p15"/>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a:t>
            </a:r>
            <a:endParaRPr sz="1600" b="1">
              <a:latin typeface="Calibri"/>
              <a:ea typeface="Calibri"/>
              <a:cs typeface="Calibri"/>
              <a:sym typeface="Calibri"/>
            </a:endParaRPr>
          </a:p>
        </p:txBody>
      </p:sp>
      <p:pic>
        <p:nvPicPr>
          <p:cNvPr id="73" name="Google Shape;73;p15">
            <a:hlinkClick r:id="rId3"/>
          </p:cNvPr>
          <p:cNvPicPr preferRelativeResize="0"/>
          <p:nvPr/>
        </p:nvPicPr>
        <p:blipFill>
          <a:blip r:embed="rId4">
            <a:alphaModFix/>
          </a:blip>
          <a:stretch>
            <a:fillRect/>
          </a:stretch>
        </p:blipFill>
        <p:spPr>
          <a:xfrm>
            <a:off x="1565875" y="2104775"/>
            <a:ext cx="4915979" cy="2733925"/>
          </a:xfrm>
          <a:prstGeom prst="rect">
            <a:avLst/>
          </a:prstGeom>
          <a:noFill/>
          <a:ln>
            <a:noFill/>
          </a:ln>
        </p:spPr>
      </p:pic>
      <p:sp>
        <p:nvSpPr>
          <p:cNvPr id="74" name="Google Shape;74;p15"/>
          <p:cNvSpPr txBox="1"/>
          <p:nvPr/>
        </p:nvSpPr>
        <p:spPr>
          <a:xfrm>
            <a:off x="1486075" y="908875"/>
            <a:ext cx="70863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Alcuni degli straordinari risultati conseguiti durante l’antichità attraverso l'osservazione del cielo ad occhio nudo.</a:t>
            </a:r>
            <a:endParaRPr sz="18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1486875" y="445025"/>
            <a:ext cx="7624500" cy="516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Astronomia araba</a:t>
            </a:r>
            <a:endParaRPr b="1">
              <a:latin typeface="Calibri"/>
              <a:ea typeface="Calibri"/>
              <a:cs typeface="Calibri"/>
              <a:sym typeface="Calibri"/>
            </a:endParaRPr>
          </a:p>
        </p:txBody>
      </p:sp>
      <p:sp>
        <p:nvSpPr>
          <p:cNvPr id="80" name="Google Shape;80;p16"/>
          <p:cNvSpPr txBox="1"/>
          <p:nvPr/>
        </p:nvSpPr>
        <p:spPr>
          <a:xfrm>
            <a:off x="14625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a:t>
            </a:r>
            <a:endParaRPr sz="1600" b="1">
              <a:latin typeface="Calibri"/>
              <a:ea typeface="Calibri"/>
              <a:cs typeface="Calibri"/>
              <a:sym typeface="Calibri"/>
            </a:endParaRPr>
          </a:p>
        </p:txBody>
      </p:sp>
      <p:pic>
        <p:nvPicPr>
          <p:cNvPr id="81" name="Google Shape;81;p16">
            <a:hlinkClick r:id="rId3"/>
          </p:cNvPr>
          <p:cNvPicPr preferRelativeResize="0"/>
          <p:nvPr/>
        </p:nvPicPr>
        <p:blipFill>
          <a:blip r:embed="rId4">
            <a:alphaModFix/>
          </a:blip>
          <a:stretch>
            <a:fillRect/>
          </a:stretch>
        </p:blipFill>
        <p:spPr>
          <a:xfrm>
            <a:off x="1590875" y="2067025"/>
            <a:ext cx="4915126" cy="2764425"/>
          </a:xfrm>
          <a:prstGeom prst="rect">
            <a:avLst/>
          </a:prstGeom>
          <a:noFill/>
          <a:ln>
            <a:noFill/>
          </a:ln>
        </p:spPr>
      </p:pic>
      <p:sp>
        <p:nvSpPr>
          <p:cNvPr id="82" name="Google Shape;82;p16"/>
          <p:cNvSpPr txBox="1"/>
          <p:nvPr/>
        </p:nvSpPr>
        <p:spPr>
          <a:xfrm>
            <a:off x="1476625" y="893400"/>
            <a:ext cx="72228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Nel mondo arabo, lo studio dell'astronomia era estremamente importante perché serviva per le pratiche religiose.</a:t>
            </a:r>
            <a:endParaRPr sz="180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xfrm>
            <a:off x="1486875" y="445025"/>
            <a:ext cx="7624500" cy="500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Modelli del cielo</a:t>
            </a:r>
            <a:endParaRPr b="1">
              <a:latin typeface="Calibri"/>
              <a:ea typeface="Calibri"/>
              <a:cs typeface="Calibri"/>
              <a:sym typeface="Calibri"/>
            </a:endParaRPr>
          </a:p>
          <a:p>
            <a:pPr marL="0" lvl="0" indent="0" algn="l" rtl="0">
              <a:spcBef>
                <a:spcPts val="0"/>
              </a:spcBef>
              <a:spcAft>
                <a:spcPts val="0"/>
              </a:spcAft>
              <a:buNone/>
            </a:pPr>
            <a:endParaRPr b="1">
              <a:latin typeface="Calibri"/>
              <a:ea typeface="Calibri"/>
              <a:cs typeface="Calibri"/>
              <a:sym typeface="Calibri"/>
            </a:endParaRPr>
          </a:p>
        </p:txBody>
      </p:sp>
      <p:sp>
        <p:nvSpPr>
          <p:cNvPr id="88" name="Google Shape;88;p17"/>
          <p:cNvSpPr txBox="1"/>
          <p:nvPr/>
        </p:nvSpPr>
        <p:spPr>
          <a:xfrm>
            <a:off x="1538725" y="1597475"/>
            <a:ext cx="66720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b="1" u="sng">
                <a:solidFill>
                  <a:schemeClr val="hlink"/>
                </a:solidFill>
                <a:latin typeface="Calibri"/>
                <a:ea typeface="Calibri"/>
                <a:cs typeface="Calibri"/>
                <a:sym typeface="Calibri"/>
                <a:hlinkClick r:id="rId3"/>
              </a:rPr>
              <a:t>Guarda il video</a:t>
            </a:r>
            <a:endParaRPr sz="1600" b="1">
              <a:latin typeface="Calibri"/>
              <a:ea typeface="Calibri"/>
              <a:cs typeface="Calibri"/>
              <a:sym typeface="Calibri"/>
            </a:endParaRPr>
          </a:p>
        </p:txBody>
      </p:sp>
      <p:pic>
        <p:nvPicPr>
          <p:cNvPr id="89" name="Google Shape;89;p17">
            <a:hlinkClick r:id="rId3"/>
          </p:cNvPr>
          <p:cNvPicPr preferRelativeResize="0"/>
          <p:nvPr/>
        </p:nvPicPr>
        <p:blipFill>
          <a:blip r:embed="rId4">
            <a:alphaModFix/>
          </a:blip>
          <a:stretch>
            <a:fillRect/>
          </a:stretch>
        </p:blipFill>
        <p:spPr>
          <a:xfrm>
            <a:off x="1614925" y="2099050"/>
            <a:ext cx="4884851" cy="2735899"/>
          </a:xfrm>
          <a:prstGeom prst="rect">
            <a:avLst/>
          </a:prstGeom>
          <a:noFill/>
          <a:ln>
            <a:noFill/>
          </a:ln>
        </p:spPr>
      </p:pic>
      <p:sp>
        <p:nvSpPr>
          <p:cNvPr id="90" name="Google Shape;90;p17"/>
          <p:cNvSpPr txBox="1"/>
          <p:nvPr/>
        </p:nvSpPr>
        <p:spPr>
          <a:xfrm>
            <a:off x="1476625" y="893400"/>
            <a:ext cx="7146600" cy="738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Per rappresentare il cielo, gli astronomi antichi utilizzavano globi, sfere armillari e astrolabi.</a:t>
            </a:r>
            <a:endParaRPr sz="18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8"/>
          <p:cNvSpPr/>
          <p:nvPr/>
        </p:nvSpPr>
        <p:spPr>
          <a:xfrm>
            <a:off x="1350525" y="4114700"/>
            <a:ext cx="3907800" cy="831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8"/>
          <p:cNvSpPr/>
          <p:nvPr/>
        </p:nvSpPr>
        <p:spPr>
          <a:xfrm>
            <a:off x="1336150" y="2113750"/>
            <a:ext cx="3907800" cy="18408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8"/>
          <p:cNvSpPr/>
          <p:nvPr/>
        </p:nvSpPr>
        <p:spPr>
          <a:xfrm>
            <a:off x="1336150" y="1140650"/>
            <a:ext cx="3907800" cy="780300"/>
          </a:xfrm>
          <a:prstGeom prst="rect">
            <a:avLst/>
          </a:prstGeom>
          <a:solidFill>
            <a:srgbClr val="E1EBDD"/>
          </a:solidFill>
          <a:ln w="9525" cap="flat" cmpd="sng">
            <a:solidFill>
              <a:srgbClr val="C7D2C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8"/>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Osservazioni astronomiche</a:t>
            </a:r>
            <a:endParaRPr b="1">
              <a:latin typeface="Calibri"/>
              <a:ea typeface="Calibri"/>
              <a:cs typeface="Calibri"/>
              <a:sym typeface="Calibri"/>
            </a:endParaRPr>
          </a:p>
        </p:txBody>
      </p:sp>
      <p:sp>
        <p:nvSpPr>
          <p:cNvPr id="99" name="Google Shape;99;p18"/>
          <p:cNvSpPr txBox="1">
            <a:spLocks noGrp="1"/>
          </p:cNvSpPr>
          <p:nvPr>
            <p:ph type="body" idx="1"/>
          </p:nvPr>
        </p:nvSpPr>
        <p:spPr>
          <a:xfrm>
            <a:off x="1214925" y="1135000"/>
            <a:ext cx="4065000" cy="7803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Ti sei mai fermato ad osservare il cielo di notte? Cosa hai notato?</a:t>
            </a:r>
            <a:endParaRPr sz="2000">
              <a:solidFill>
                <a:schemeClr val="dk1"/>
              </a:solidFill>
              <a:latin typeface="Calibri"/>
              <a:ea typeface="Calibri"/>
              <a:cs typeface="Calibri"/>
              <a:sym typeface="Calibri"/>
            </a:endParaRPr>
          </a:p>
          <a:p>
            <a:pPr marL="457200" lvl="0" indent="0" algn="l" rtl="0">
              <a:lnSpc>
                <a:spcPct val="100000"/>
              </a:lnSpc>
              <a:spcBef>
                <a:spcPts val="55"/>
              </a:spcBef>
              <a:spcAft>
                <a:spcPts val="0"/>
              </a:spcAft>
              <a:buNone/>
            </a:pPr>
            <a:endParaRPr sz="2000">
              <a:solidFill>
                <a:schemeClr val="dk1"/>
              </a:solidFill>
              <a:latin typeface="Calibri"/>
              <a:ea typeface="Calibri"/>
              <a:cs typeface="Calibri"/>
              <a:sym typeface="Calibri"/>
            </a:endParaRPr>
          </a:p>
        </p:txBody>
      </p:sp>
      <p:pic>
        <p:nvPicPr>
          <p:cNvPr id="100" name="Google Shape;100;p18"/>
          <p:cNvPicPr preferRelativeResize="0"/>
          <p:nvPr/>
        </p:nvPicPr>
        <p:blipFill>
          <a:blip r:embed="rId3">
            <a:alphaModFix/>
          </a:blip>
          <a:stretch>
            <a:fillRect/>
          </a:stretch>
        </p:blipFill>
        <p:spPr>
          <a:xfrm>
            <a:off x="5356250" y="1760126"/>
            <a:ext cx="3684525" cy="2455375"/>
          </a:xfrm>
          <a:prstGeom prst="rect">
            <a:avLst/>
          </a:prstGeom>
          <a:noFill/>
          <a:ln>
            <a:noFill/>
          </a:ln>
        </p:spPr>
      </p:pic>
      <p:sp>
        <p:nvSpPr>
          <p:cNvPr id="101" name="Google Shape;101;p18"/>
          <p:cNvSpPr txBox="1"/>
          <p:nvPr/>
        </p:nvSpPr>
        <p:spPr>
          <a:xfrm>
            <a:off x="5356200" y="4157400"/>
            <a:ext cx="3684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it" sz="700">
                <a:latin typeface="Calibri"/>
                <a:ea typeface="Calibri"/>
                <a:cs typeface="Calibri"/>
                <a:sym typeface="Calibri"/>
              </a:rPr>
              <a:t>Startrail. </a:t>
            </a:r>
            <a:endParaRPr sz="700">
              <a:latin typeface="Calibri"/>
              <a:ea typeface="Calibri"/>
              <a:cs typeface="Calibri"/>
              <a:sym typeface="Calibri"/>
            </a:endParaRPr>
          </a:p>
          <a:p>
            <a:pPr marL="0" lvl="0" indent="0" algn="ctr" rtl="0">
              <a:spcBef>
                <a:spcPts val="0"/>
              </a:spcBef>
              <a:spcAft>
                <a:spcPts val="0"/>
              </a:spcAft>
              <a:buNone/>
            </a:pPr>
            <a:r>
              <a:rPr lang="it" sz="700">
                <a:latin typeface="Calibri"/>
                <a:ea typeface="Calibri"/>
                <a:cs typeface="Calibri"/>
                <a:sym typeface="Calibri"/>
              </a:rPr>
              <a:t>CC BY 4.0 ESO/F. Char</a:t>
            </a:r>
            <a:endParaRPr sz="700">
              <a:latin typeface="Calibri"/>
              <a:ea typeface="Calibri"/>
              <a:cs typeface="Calibri"/>
              <a:sym typeface="Calibri"/>
            </a:endParaRPr>
          </a:p>
        </p:txBody>
      </p:sp>
      <p:sp>
        <p:nvSpPr>
          <p:cNvPr id="102" name="Google Shape;102;p18"/>
          <p:cNvSpPr txBox="1"/>
          <p:nvPr/>
        </p:nvSpPr>
        <p:spPr>
          <a:xfrm>
            <a:off x="1259950" y="2036950"/>
            <a:ext cx="4065000" cy="2247300"/>
          </a:xfrm>
          <a:prstGeom prst="rect">
            <a:avLst/>
          </a:prstGeom>
          <a:noFill/>
          <a:ln>
            <a:noFill/>
          </a:ln>
        </p:spPr>
        <p:txBody>
          <a:bodyPr spcFirstLastPara="1" wrap="square" lIns="91425" tIns="91425" rIns="91425" bIns="91425" anchor="t" anchorCtr="0">
            <a:spAutoFit/>
          </a:bodyPr>
          <a:lstStyle/>
          <a:p>
            <a:pPr marL="457200" lvl="0" indent="-349250" algn="l" rtl="0">
              <a:spcBef>
                <a:spcPts val="55"/>
              </a:spcBef>
              <a:spcAft>
                <a:spcPts val="0"/>
              </a:spcAft>
              <a:buClr>
                <a:schemeClr val="dk1"/>
              </a:buClr>
              <a:buSzPts val="1900"/>
              <a:buFont typeface="Noto Sans Symbols"/>
              <a:buChar char="●"/>
            </a:pPr>
            <a:r>
              <a:rPr lang="it" sz="2000">
                <a:solidFill>
                  <a:schemeClr val="dk1"/>
                </a:solidFill>
                <a:latin typeface="Calibri"/>
                <a:ea typeface="Calibri"/>
                <a:cs typeface="Calibri"/>
                <a:sym typeface="Calibri"/>
              </a:rPr>
              <a:t>Esiste un’ampia varietà di oggetti nel cielo che può essere vista ad occhio nudo: quali riesci a distinguere facilmente? Sai quali pianeti sono visibili senza un telescopio?</a:t>
            </a:r>
            <a:endParaRPr sz="20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03" name="Google Shape;103;p18"/>
          <p:cNvSpPr txBox="1"/>
          <p:nvPr/>
        </p:nvSpPr>
        <p:spPr>
          <a:xfrm>
            <a:off x="1323525" y="4083600"/>
            <a:ext cx="3847800" cy="800400"/>
          </a:xfrm>
          <a:prstGeom prst="rect">
            <a:avLst/>
          </a:prstGeom>
          <a:noFill/>
          <a:ln>
            <a:noFill/>
          </a:ln>
        </p:spPr>
        <p:txBody>
          <a:bodyPr spcFirstLastPara="1" wrap="square" lIns="91425" tIns="91425" rIns="91425" bIns="91425" anchor="t" anchorCtr="0">
            <a:spAutoFit/>
          </a:bodyPr>
          <a:lstStyle/>
          <a:p>
            <a:pPr marL="457200" lvl="0" indent="-355600" algn="l" rtl="0">
              <a:spcBef>
                <a:spcPts val="55"/>
              </a:spcBef>
              <a:spcAft>
                <a:spcPts val="0"/>
              </a:spcAft>
              <a:buClr>
                <a:schemeClr val="dk1"/>
              </a:buClr>
              <a:buSzPts val="2000"/>
              <a:buFont typeface="Noto Sans Symbols"/>
              <a:buChar char="●"/>
            </a:pPr>
            <a:r>
              <a:rPr lang="it" sz="2000">
                <a:solidFill>
                  <a:schemeClr val="dk1"/>
                </a:solidFill>
                <a:latin typeface="Calibri"/>
                <a:ea typeface="Calibri"/>
                <a:cs typeface="Calibri"/>
                <a:sym typeface="Calibri"/>
              </a:rPr>
              <a:t>Come si distingue un pianeta da una stella?</a:t>
            </a:r>
            <a:endParaRPr sz="1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Aristotele</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09" name="Google Shape;109;p19"/>
          <p:cNvSpPr txBox="1"/>
          <p:nvPr/>
        </p:nvSpPr>
        <p:spPr>
          <a:xfrm>
            <a:off x="1476625" y="1122000"/>
            <a:ext cx="3375600" cy="3232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solidFill>
                  <a:schemeClr val="dk1"/>
                </a:solidFill>
                <a:latin typeface="Calibri"/>
                <a:ea typeface="Calibri"/>
                <a:cs typeface="Calibri"/>
                <a:sym typeface="Calibri"/>
              </a:rPr>
              <a:t>Aristotele (IV sec. a.C.) credeva in una netta separazione tra la Terra, luogo di imperfezione e corruzione, e gli astri, considerati eterni e perfetti.</a:t>
            </a:r>
            <a:endParaRPr sz="1800">
              <a:latin typeface="Calibri"/>
              <a:ea typeface="Calibri"/>
              <a:cs typeface="Calibri"/>
              <a:sym typeface="Calibri"/>
            </a:endParaRPr>
          </a:p>
          <a:p>
            <a:pPr marL="0" lvl="0" indent="0" algn="l" rtl="0">
              <a:spcBef>
                <a:spcPts val="0"/>
              </a:spcBef>
              <a:spcAft>
                <a:spcPts val="0"/>
              </a:spcAft>
              <a:buNone/>
            </a:pPr>
            <a:endParaRPr sz="1800">
              <a:latin typeface="Calibri"/>
              <a:ea typeface="Calibri"/>
              <a:cs typeface="Calibri"/>
              <a:sym typeface="Calibri"/>
            </a:endParaRPr>
          </a:p>
          <a:p>
            <a:pPr marL="0" lvl="0" indent="0" algn="l" rtl="0">
              <a:spcBef>
                <a:spcPts val="0"/>
              </a:spcBef>
              <a:spcAft>
                <a:spcPts val="0"/>
              </a:spcAft>
              <a:buNone/>
            </a:pPr>
            <a:r>
              <a:rPr lang="it" sz="1800">
                <a:latin typeface="Calibri"/>
                <a:ea typeface="Calibri"/>
                <a:cs typeface="Calibri"/>
                <a:sym typeface="Calibri"/>
              </a:rPr>
              <a:t>Concepì la Terra immobile al centro dell'Universo con tutti gli altri corpi incastonati in sfere cristalline che ruotavano attorno ad essa.</a:t>
            </a:r>
            <a:endParaRPr sz="1800">
              <a:latin typeface="Calibri"/>
              <a:ea typeface="Calibri"/>
              <a:cs typeface="Calibri"/>
              <a:sym typeface="Calibri"/>
            </a:endParaRPr>
          </a:p>
        </p:txBody>
      </p:sp>
      <p:pic>
        <p:nvPicPr>
          <p:cNvPr id="110" name="Google Shape;110;p19"/>
          <p:cNvPicPr preferRelativeResize="0"/>
          <p:nvPr/>
        </p:nvPicPr>
        <p:blipFill>
          <a:blip r:embed="rId3">
            <a:alphaModFix/>
          </a:blip>
          <a:stretch>
            <a:fillRect/>
          </a:stretch>
        </p:blipFill>
        <p:spPr>
          <a:xfrm>
            <a:off x="5875125" y="203050"/>
            <a:ext cx="1720275" cy="2301725"/>
          </a:xfrm>
          <a:prstGeom prst="rect">
            <a:avLst/>
          </a:prstGeom>
          <a:noFill/>
          <a:ln>
            <a:noFill/>
          </a:ln>
        </p:spPr>
      </p:pic>
      <p:sp>
        <p:nvSpPr>
          <p:cNvPr id="111" name="Google Shape;111;p19"/>
          <p:cNvSpPr txBox="1"/>
          <p:nvPr/>
        </p:nvSpPr>
        <p:spPr>
          <a:xfrm>
            <a:off x="5806525" y="2417850"/>
            <a:ext cx="1868400" cy="292500"/>
          </a:xfrm>
          <a:prstGeom prst="rect">
            <a:avLst/>
          </a:prstGeom>
          <a:noFill/>
          <a:ln>
            <a:noFill/>
          </a:ln>
        </p:spPr>
        <p:txBody>
          <a:bodyPr spcFirstLastPara="1" wrap="square" lIns="91425" tIns="91425" rIns="91425" bIns="91425" anchor="t" anchorCtr="0">
            <a:spAutoFit/>
          </a:bodyPr>
          <a:lstStyle/>
          <a:p>
            <a:pPr marL="0" lvl="0" indent="0" algn="ctr" rtl="0">
              <a:spcBef>
                <a:spcPts val="600"/>
              </a:spcBef>
              <a:spcAft>
                <a:spcPts val="600"/>
              </a:spcAft>
              <a:buClr>
                <a:schemeClr val="dk1"/>
              </a:buClr>
              <a:buSzPts val="1100"/>
              <a:buFont typeface="Arial"/>
              <a:buNone/>
            </a:pPr>
            <a:r>
              <a:rPr lang="it" sz="700">
                <a:solidFill>
                  <a:schemeClr val="dk1"/>
                </a:solidFill>
                <a:latin typeface="Calibri"/>
                <a:ea typeface="Calibri"/>
                <a:cs typeface="Calibri"/>
                <a:sym typeface="Calibri"/>
              </a:rPr>
              <a:t>Busto di Aristotele. Palazzo Altemps, Roma</a:t>
            </a:r>
            <a:endParaRPr sz="900"/>
          </a:p>
        </p:txBody>
      </p:sp>
      <p:pic>
        <p:nvPicPr>
          <p:cNvPr id="112" name="Google Shape;112;p19"/>
          <p:cNvPicPr preferRelativeResize="0"/>
          <p:nvPr/>
        </p:nvPicPr>
        <p:blipFill>
          <a:blip r:embed="rId4">
            <a:alphaModFix/>
          </a:blip>
          <a:stretch>
            <a:fillRect/>
          </a:stretch>
        </p:blipFill>
        <p:spPr>
          <a:xfrm>
            <a:off x="5479137" y="2862750"/>
            <a:ext cx="2523176" cy="2050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0"/>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Il sistema geocentrico</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pic>
        <p:nvPicPr>
          <p:cNvPr id="118" name="Google Shape;118;p20"/>
          <p:cNvPicPr preferRelativeResize="0"/>
          <p:nvPr/>
        </p:nvPicPr>
        <p:blipFill>
          <a:blip r:embed="rId3">
            <a:alphaModFix/>
          </a:blip>
          <a:stretch>
            <a:fillRect/>
          </a:stretch>
        </p:blipFill>
        <p:spPr>
          <a:xfrm>
            <a:off x="1615925" y="1017725"/>
            <a:ext cx="3701700" cy="3697150"/>
          </a:xfrm>
          <a:prstGeom prst="rect">
            <a:avLst/>
          </a:prstGeom>
          <a:noFill/>
          <a:ln>
            <a:noFill/>
          </a:ln>
        </p:spPr>
      </p:pic>
      <p:sp>
        <p:nvSpPr>
          <p:cNvPr id="119" name="Google Shape;119;p20"/>
          <p:cNvSpPr txBox="1"/>
          <p:nvPr/>
        </p:nvSpPr>
        <p:spPr>
          <a:xfrm>
            <a:off x="5976800" y="1178125"/>
            <a:ext cx="2788200" cy="3386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600">
                <a:latin typeface="Calibri"/>
                <a:ea typeface="Calibri"/>
                <a:cs typeface="Calibri"/>
                <a:sym typeface="Calibri"/>
              </a:rPr>
              <a:t>Secondo il modello geocentrico, tutti i corpi celesti orbitano attorno alla Terra seguendo questo ordine: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Luna</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Mercurio</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Venere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Sole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Marte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Giove</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Saturno</a:t>
            </a:r>
            <a:endParaRPr sz="1600">
              <a:latin typeface="Calibri"/>
              <a:ea typeface="Calibri"/>
              <a:cs typeface="Calibri"/>
              <a:sym typeface="Calibri"/>
            </a:endParaRPr>
          </a:p>
          <a:p>
            <a:pPr marL="457200" lvl="0" indent="-330200" algn="l" rtl="0">
              <a:spcBef>
                <a:spcPts val="0"/>
              </a:spcBef>
              <a:spcAft>
                <a:spcPts val="0"/>
              </a:spcAft>
              <a:buSzPts val="1600"/>
              <a:buFont typeface="Calibri"/>
              <a:buChar char="●"/>
            </a:pPr>
            <a:r>
              <a:rPr lang="it" sz="1600">
                <a:latin typeface="Calibri"/>
                <a:ea typeface="Calibri"/>
                <a:cs typeface="Calibri"/>
                <a:sym typeface="Calibri"/>
              </a:rPr>
              <a:t>stelle fisse sulla sfera celeste</a:t>
            </a:r>
            <a:endParaRPr sz="1600">
              <a:latin typeface="Calibri"/>
              <a:ea typeface="Calibri"/>
              <a:cs typeface="Calibri"/>
              <a:sym typeface="Calibri"/>
            </a:endParaRPr>
          </a:p>
        </p:txBody>
      </p:sp>
      <p:sp>
        <p:nvSpPr>
          <p:cNvPr id="120" name="Google Shape;120;p20"/>
          <p:cNvSpPr txBox="1"/>
          <p:nvPr/>
        </p:nvSpPr>
        <p:spPr>
          <a:xfrm>
            <a:off x="1748000" y="4714875"/>
            <a:ext cx="35361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None/>
            </a:pPr>
            <a:r>
              <a:rPr lang="it" sz="700">
                <a:highlight>
                  <a:srgbClr val="FFFFFF"/>
                </a:highlight>
                <a:latin typeface="Calibri"/>
                <a:ea typeface="Calibri"/>
                <a:cs typeface="Calibri"/>
                <a:sym typeface="Calibri"/>
              </a:rPr>
              <a:t>Modello del sistema geocentrico. Museo Galileo, Firenze</a:t>
            </a:r>
            <a:endParaRPr sz="700">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1410675" y="445025"/>
            <a:ext cx="74217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it" b="1">
                <a:latin typeface="Calibri"/>
                <a:ea typeface="Calibri"/>
                <a:cs typeface="Calibri"/>
                <a:sym typeface="Calibri"/>
              </a:rPr>
              <a:t>Sistema tolemaico</a:t>
            </a:r>
            <a:endParaRPr b="1">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a:p>
            <a:pPr marL="0" lvl="0" indent="0" algn="l" rtl="0">
              <a:spcBef>
                <a:spcPts val="0"/>
              </a:spcBef>
              <a:spcAft>
                <a:spcPts val="0"/>
              </a:spcAft>
              <a:buNone/>
            </a:pPr>
            <a:endParaRPr>
              <a:latin typeface="Calibri"/>
              <a:ea typeface="Calibri"/>
              <a:cs typeface="Calibri"/>
              <a:sym typeface="Calibri"/>
            </a:endParaRPr>
          </a:p>
        </p:txBody>
      </p:sp>
      <p:sp>
        <p:nvSpPr>
          <p:cNvPr id="126" name="Google Shape;126;p21"/>
          <p:cNvSpPr txBox="1"/>
          <p:nvPr/>
        </p:nvSpPr>
        <p:spPr>
          <a:xfrm>
            <a:off x="1487825" y="1375750"/>
            <a:ext cx="2889300" cy="184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it" sz="1800">
                <a:latin typeface="Calibri"/>
                <a:ea typeface="Calibri"/>
                <a:cs typeface="Calibri"/>
                <a:sym typeface="Calibri"/>
              </a:rPr>
              <a:t>Claudio Tolomeo (II sec. d.C.) sviluppò e introdusse una serie di modifiche al sistema geocentrico per spiegare il cosiddetto "moto retrogrado dei pianeti".</a:t>
            </a:r>
            <a:endParaRPr sz="1800">
              <a:latin typeface="Calibri"/>
              <a:ea typeface="Calibri"/>
              <a:cs typeface="Calibri"/>
              <a:sym typeface="Calibri"/>
            </a:endParaRPr>
          </a:p>
        </p:txBody>
      </p:sp>
      <p:pic>
        <p:nvPicPr>
          <p:cNvPr id="127" name="Google Shape;127;p21"/>
          <p:cNvPicPr preferRelativeResize="0"/>
          <p:nvPr/>
        </p:nvPicPr>
        <p:blipFill>
          <a:blip r:embed="rId3">
            <a:alphaModFix/>
          </a:blip>
          <a:stretch>
            <a:fillRect/>
          </a:stretch>
        </p:blipFill>
        <p:spPr>
          <a:xfrm>
            <a:off x="4453675" y="1170125"/>
            <a:ext cx="4299902" cy="3643723"/>
          </a:xfrm>
          <a:prstGeom prst="rect">
            <a:avLst/>
          </a:prstGeom>
          <a:noFill/>
          <a:ln>
            <a:noFill/>
          </a:ln>
        </p:spPr>
      </p:pic>
      <p:sp>
        <p:nvSpPr>
          <p:cNvPr id="128" name="Google Shape;128;p21"/>
          <p:cNvSpPr txBox="1"/>
          <p:nvPr/>
        </p:nvSpPr>
        <p:spPr>
          <a:xfrm>
            <a:off x="4614425" y="4745850"/>
            <a:ext cx="4078500" cy="292500"/>
          </a:xfrm>
          <a:prstGeom prst="rect">
            <a:avLst/>
          </a:prstGeom>
          <a:noFill/>
          <a:ln>
            <a:noFill/>
          </a:ln>
        </p:spPr>
        <p:txBody>
          <a:bodyPr spcFirstLastPara="1" wrap="square" lIns="91425" tIns="91425" rIns="91425" bIns="91425" anchor="t" anchorCtr="0">
            <a:spAutoFit/>
          </a:bodyPr>
          <a:lstStyle/>
          <a:p>
            <a:pPr marL="0" lvl="0" indent="0" algn="ctr" rtl="0">
              <a:lnSpc>
                <a:spcPct val="106666"/>
              </a:lnSpc>
              <a:spcBef>
                <a:spcPts val="0"/>
              </a:spcBef>
              <a:spcAft>
                <a:spcPts val="0"/>
              </a:spcAft>
              <a:buClr>
                <a:schemeClr val="dk1"/>
              </a:buClr>
              <a:buSzPts val="1100"/>
              <a:buFont typeface="Arial"/>
              <a:buNone/>
            </a:pPr>
            <a:r>
              <a:rPr lang="it" sz="700" dirty="0">
                <a:solidFill>
                  <a:srgbClr val="473215"/>
                </a:solidFill>
                <a:highlight>
                  <a:schemeClr val="lt1"/>
                </a:highlight>
                <a:uFill>
                  <a:noFill/>
                </a:uFill>
                <a:latin typeface="Calibri"/>
                <a:ea typeface="Calibri"/>
                <a:cs typeface="Calibri"/>
                <a:sym typeface="Calibri"/>
              </a:rPr>
              <a:t>Andreas Cellarius, </a:t>
            </a:r>
            <a:r>
              <a:rPr lang="it" sz="700" i="1" dirty="0">
                <a:solidFill>
                  <a:srgbClr val="473215"/>
                </a:solidFill>
                <a:highlight>
                  <a:schemeClr val="lt1"/>
                </a:highlight>
                <a:uFill>
                  <a:noFill/>
                </a:uFill>
                <a:latin typeface="Calibri"/>
                <a:ea typeface="Calibri"/>
                <a:cs typeface="Calibri"/>
                <a:sym typeface="Calibri"/>
              </a:rPr>
              <a:t>Atlas coelestis seu Harmonia Macrocosmica</a:t>
            </a:r>
            <a:r>
              <a:rPr lang="it" sz="700" dirty="0">
                <a:solidFill>
                  <a:schemeClr val="dk1"/>
                </a:solidFill>
                <a:latin typeface="Calibri"/>
                <a:ea typeface="Calibri"/>
                <a:cs typeface="Calibri"/>
                <a:sym typeface="Calibri"/>
              </a:rPr>
              <a:t>. Sistema tolemaico</a:t>
            </a:r>
            <a:endParaRPr sz="700" dirty="0"/>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1597</Words>
  <Application>Microsoft Office PowerPoint</Application>
  <PresentationFormat>Presentazione su schermo (16:9)</PresentationFormat>
  <Paragraphs>159</Paragraphs>
  <Slides>18</Slides>
  <Notes>18</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18</vt:i4>
      </vt:variant>
    </vt:vector>
  </HeadingPairs>
  <TitlesOfParts>
    <vt:vector size="22" baseType="lpstr">
      <vt:lpstr>Arial</vt:lpstr>
      <vt:lpstr>Calibri</vt:lpstr>
      <vt:lpstr>Noto Sans Symbols</vt:lpstr>
      <vt:lpstr>Simple Light</vt:lpstr>
      <vt:lpstr>Galileo e i fenomeni celesti</vt:lpstr>
      <vt:lpstr>Presentazione standard di PowerPoint</vt:lpstr>
      <vt:lpstr>Astronomia pretelescopica </vt:lpstr>
      <vt:lpstr>Astronomia araba</vt:lpstr>
      <vt:lpstr>Modelli del cielo </vt:lpstr>
      <vt:lpstr>Osservazioni astronomiche</vt:lpstr>
      <vt:lpstr>Aristotele </vt:lpstr>
      <vt:lpstr>Il sistema geocentrico </vt:lpstr>
      <vt:lpstr>Sistema tolemaico  </vt:lpstr>
      <vt:lpstr>Sistema tolemaico </vt:lpstr>
      <vt:lpstr>Sistema copernicano   </vt:lpstr>
      <vt:lpstr>Sistema copernicano </vt:lpstr>
      <vt:lpstr>Sistema ticonico   </vt:lpstr>
      <vt:lpstr>Sistema di Tycho Brahe </vt:lpstr>
      <vt:lpstr>Problemi d’orientamento</vt:lpstr>
      <vt:lpstr>Astrolabio </vt:lpstr>
      <vt:lpstr>Un nuovo mondo</vt:lpstr>
      <vt:lpstr>Biografia di Galileo Galilei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Dall’occhio al cannocchiale,  Galileo e i fenomeni celesti</dc:title>
  <cp:lastModifiedBy>Cecilia Foianesi</cp:lastModifiedBy>
  <cp:revision>8</cp:revision>
  <dcterms:modified xsi:type="dcterms:W3CDTF">2022-03-24T11:21:24Z</dcterms:modified>
  <cp:contentStatus/>
</cp:coreProperties>
</file>