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72" autoAdjust="0"/>
  </p:normalViewPr>
  <p:slideViewPr>
    <p:cSldViewPr snapToGrid="0">
      <p:cViewPr varScale="1">
        <p:scale>
          <a:sx n="128" d="100"/>
          <a:sy n="128" d="100"/>
        </p:scale>
        <p:origin x="113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talogo.museogalileo.it/biografia/GalileoGalilei.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o.museogalileo.it/multimedia/AstronomiaPretelescopica.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alogo.museogalileo.it/multimedia/AstronomiaAraba.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b="1" dirty="0" smtClean="0"/>
              <a:t>INTRODUZIONE</a:t>
            </a:r>
          </a:p>
          <a:p>
            <a:pPr marL="0" lvl="0" indent="0" algn="l" rtl="0">
              <a:spcBef>
                <a:spcPts val="0"/>
              </a:spcBef>
              <a:spcAft>
                <a:spcPts val="0"/>
              </a:spcAft>
              <a:buNone/>
            </a:pPr>
            <a:r>
              <a:rPr lang="it-IT" dirty="0" smtClean="0"/>
              <a:t>La lezione è strutturata in modo da seguire il sistema dell’</a:t>
            </a:r>
            <a:r>
              <a:rPr lang="it-IT" dirty="0" err="1" smtClean="0"/>
              <a:t>inquiry</a:t>
            </a:r>
            <a:r>
              <a:rPr lang="it-IT" dirty="0" smtClean="0"/>
              <a:t>. In un primo momento lo studente viene coinvolto da interrogativi di tipo scientifico a cui prova a rispondere, in una fase più esplorativa, basandosi sull’esperienza e l’osservazione del fenomeno. In questa seconda fase l’insegnante dovrebbe agire solamente da facilitatore, lasciando agli studenti l’opportunità di testare le proprie idee e cercare di trovare una soluzione ai problemi nel confronto con i pari. Solo in seguito arriva la fase della spiegazione in cui vengono introdotti concetti e terminologie comunemente accettati che siano utili per l’interpretazione dell’evidenza e la spiegazione del fenomeno.</a:t>
            </a:r>
          </a:p>
          <a:p>
            <a:pPr marL="0" lvl="0" indent="0" algn="l" rtl="0">
              <a:spcBef>
                <a:spcPts val="0"/>
              </a:spcBef>
              <a:spcAft>
                <a:spcPts val="0"/>
              </a:spcAft>
              <a:buNone/>
            </a:pPr>
            <a:endParaRPr lang="it-IT" dirty="0" smtClean="0"/>
          </a:p>
          <a:p>
            <a:pPr marL="0" lvl="0" indent="0" algn="l" rtl="0">
              <a:spcBef>
                <a:spcPts val="0"/>
              </a:spcBef>
              <a:spcAft>
                <a:spcPts val="0"/>
              </a:spcAft>
              <a:buNone/>
            </a:pPr>
            <a:r>
              <a:rPr lang="it-IT" dirty="0" smtClean="0"/>
              <a:t>Nel presente documento abbiamo utilizzato la sezione delle note del relatore (che non vengono proiettate durante la lezione) per fornire agli insegnanti qualche nota sul procedimento da seguire, suggerimenti da cui prendere spunto solo in caso la discussione raggiunga una fase di stallo e riferimenti ad una documentazione più ampia sull’argomento, inclusi i riferimenti al libretto in pdf che potrà essere dato in seguito agli studenti come ausilio al ripasso.</a:t>
            </a:r>
          </a:p>
          <a:p>
            <a:pPr marL="0" lvl="0" indent="0" algn="l" rtl="0">
              <a:spcBef>
                <a:spcPts val="0"/>
              </a:spcBef>
              <a:spcAft>
                <a:spcPts val="0"/>
              </a:spcAft>
              <a:buNone/>
            </a:pPr>
            <a:endParaRPr lang="it-IT"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0109a805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0109a805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IT_Galileo_Fenomeni_Celesti_Pre-Visita_libretto_11-13.pdf</a:t>
            </a:r>
            <a:r>
              <a:rPr lang="it">
                <a:solidFill>
                  <a:schemeClr val="dk1"/>
                </a:solidFill>
              </a:rPr>
              <a:t>, pp. 4-5</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fff99ff7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fff99ff7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Chiedi agli studenti se si sono mai persi e cosa hanno fatto per orientarsi. Come farebbero senza l'aiuto di telefoni cellulari o navigatori satellitari?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Questa discussione serve a provocare una prima riflessione sulle difficoltà di orientarsi senza mezzi moderni e sull'utilità delle osservazioni celesti. </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Condurrà anche alla scoperta di strumenti antichi, come l'astrolabio, che verranno spiegati durante la visita.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0109a805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0109a805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IT_Galileo_Fenomeni_Celesti_Pre-Visita_libretto_11-13.pdf</a:t>
            </a:r>
            <a:r>
              <a:rPr lang="it">
                <a:solidFill>
                  <a:schemeClr val="dk1"/>
                </a:solidFill>
              </a:rPr>
              <a:t>, p. 8</a:t>
            </a:r>
            <a:r>
              <a:rPr lang="it" b="1">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0109a80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0109a80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Lo scopo di queste domande è solo quello di scoprire cosa sanno gli studenti su Galileo e suscitare la loro curiosità sull'argomento.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Galileo, così come le sue scoperte rivoluzionarie, la metodologia, gli strumenti e le opere, saranno al centro della visita, quindi non è necessario approfondire ulteriormente.</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Altro materiale verrà suggerito per la fase di post-visita.</a:t>
            </a:r>
            <a:endParaRPr>
              <a:solidFill>
                <a:schemeClr val="dk1"/>
              </a:solidFill>
            </a:endParaRPr>
          </a:p>
          <a:p>
            <a:pPr marL="0" lvl="0" indent="0" algn="l" rtl="0">
              <a:spcBef>
                <a:spcPts val="0"/>
              </a:spcBef>
              <a:spcAft>
                <a:spcPts val="0"/>
              </a:spcAft>
              <a:buNone/>
            </a:pPr>
            <a:r>
              <a:rPr lang="it">
                <a:solidFill>
                  <a:schemeClr val="dk1"/>
                </a:solidFill>
              </a:rPr>
              <a:t>Immagine: Carlo Marcellini, Busto di Galileo Galilei. Museo Galileo, Firenze</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291df7c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291df7c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Le implicazioni delle scoperte di Galileo costituiranno il cuore della visita e del post-visita. In questa fase è sufficiente qualche nozione di base sulla sua vita.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una breve biografia vedi </a:t>
            </a:r>
            <a:r>
              <a:rPr lang="it" u="sng">
                <a:solidFill>
                  <a:schemeClr val="hlink"/>
                </a:solidFill>
                <a:hlinkClick r:id="rId3"/>
              </a:rPr>
              <a:t>https://catalogo.museogalileo.it/biografia/GalileoGalilei.html</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fff99ff7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fff99ff7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Inizia la lezione provocando una discussione a partire dalle domande suggerite. Lascia che gli studenti provino a rispondere e a condividere liberamente le proprie opinioni. Controlla le loro attuali conoscenze e aiutali a provare a immaginare il cielo dal punto di vista degli antichi. </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1) Possibili risposte: funzioni religiose e sociali, credenze astrologiche, orientamento, previsioni sul cambiamento delle stagioni e macro modelli meteorologici per esigenze agricole (ad esempio la ricomparsa della stella Sirio (levata eliaca), identificata con la dea Iside, nella costellazione del Cane  Maggiore, annunciava l'annuale inondazione del Nilo).</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2) Lo sguardo dell'uomo verso il cielo è stato da sempre carico di attese e di paure. L'idea che gli astri esercitino un'influenza determinante appartiene infatti a tutte le civiltà antiche. L'universo era uno spazio popolato da divinità il cui aspetto, carattere e condotta erano notevolmente simili a quelli degli esseri umani. Mentre l'uomo ha visto i pianeti come personificazioni degli dei, ha sempre identificato i gruppi di stelle più visibili con animali e con figure familiari o immaginarie. Interrogata con le procedure giuste, la volta celeste rivela il destino degli individui, indica i giorni più propizi o quelli meno favorevoli per le decisioni relative alla vita pubblica o privata, consente di prevedere le configurazioni astrali che annunciano i mutamenti epocali della storia, mostra le inclinazioni che determinano il carattere degli individui e le loro attitudini pratiche, denota le influenze che i pianeti e i segni dello zodiaco esercitano sugli organi del corpo umano, ecc.</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sz="1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https://catalogo.museogalileo.it/multimedia/AstronomiaPretelescopica.html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0109a805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0109a80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https://catalogo.museogalileo.it/multimedia/AstronomiaAraba.html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fff99ff7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fff99ff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ISTRUZIONI D’USO</a:t>
            </a:r>
            <a:endParaRPr b="1" i="1"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Inizia chiedendo se qualcuno ha mai fatto osservazioni astronomiche e se ha mai usato un telescopio. Consenti agli studenti di confrontare le loro esperienze e farli riflettere sulle sfide dell'osservazione del cielo senza i mezzi moderni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it" b="1" dirty="0">
                <a:solidFill>
                  <a:schemeClr val="dk1"/>
                </a:solidFill>
              </a:rPr>
              <a:t>SUGGERIMENTI</a:t>
            </a:r>
            <a:endParaRPr b="1"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1) La sfera celeste sembra una cupola girevole con migliaia di luci incastonate al suo interno. Se fossi vissuto nell'antichità, come l'avresti spiegata e rappresentata? </a:t>
            </a:r>
            <a:endParaRPr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2) Esempi di oggetti facilmente identificabili anche senza l'ausilio di un'app: Sole, Luna, alcune delle stelle più luminose (vedremo come trovare la Stella Polare e la sua importanza durante la visita e </a:t>
            </a:r>
            <a:r>
              <a:rPr lang="it" dirty="0"/>
              <a:t>suggeriremo altre stelle per la fase di post-visita), </a:t>
            </a:r>
            <a:r>
              <a:rPr lang="it" dirty="0">
                <a:solidFill>
                  <a:schemeClr val="dk1"/>
                </a:solidFill>
              </a:rPr>
              <a:t>tutti i pianeti del nostro Sistema Solare ad eccezione di Urano e Nettuno e alcuni oggetti artificiali.</a:t>
            </a:r>
            <a:endParaRPr dirty="0">
              <a:solidFill>
                <a:schemeClr val="dk1"/>
              </a:solidFill>
            </a:endParaRPr>
          </a:p>
          <a:p>
            <a:pPr marL="0" lvl="0" indent="0" algn="l" rtl="0">
              <a:spcBef>
                <a:spcPts val="0"/>
              </a:spcBef>
              <a:spcAft>
                <a:spcPts val="0"/>
              </a:spcAft>
              <a:buNone/>
            </a:pPr>
            <a:r>
              <a:rPr lang="it" dirty="0">
                <a:solidFill>
                  <a:schemeClr val="dk1"/>
                </a:solidFill>
              </a:rPr>
              <a:t>3) Le stelle brillano e i pianeti no. Esiste una differenza anche nel movimento percepito: vedi slide 7</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109a805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109a805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APPROFONDIMENTI</a:t>
            </a:r>
            <a:endParaRPr b="1">
              <a:solidFill>
                <a:schemeClr val="dk1"/>
              </a:solidFill>
            </a:endParaRPr>
          </a:p>
          <a:p>
            <a:pPr marL="0" lvl="0" indent="0" algn="l" rtl="0">
              <a:spcBef>
                <a:spcPts val="0"/>
              </a:spcBef>
              <a:spcAft>
                <a:spcPts val="0"/>
              </a:spcAft>
              <a:buNone/>
            </a:pPr>
            <a:r>
              <a:rPr lang="it" i="1">
                <a:solidFill>
                  <a:schemeClr val="dk1"/>
                </a:solidFill>
              </a:rPr>
              <a:t>IT_Galileo_Fenomeni_Celesti_Pre-Visita_libretto_11-13.pdf</a:t>
            </a:r>
            <a:r>
              <a:rPr lang="it">
                <a:solidFill>
                  <a:schemeClr val="dk1"/>
                </a:solidFill>
              </a:rPr>
              <a:t>, pp. 2-3</a:t>
            </a: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0109a805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0109a805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None/>
            </a:pPr>
            <a:r>
              <a:rPr lang="it">
                <a:solidFill>
                  <a:schemeClr val="dk1"/>
                </a:solidFill>
              </a:rPr>
              <a:t>Aerei e satelliti si distinguono facilmente perché si muovono più velocemente.</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25cc79d7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25cc79d7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Si può prendere spunto dalla slide per chiedere perché, per esempio, il primo quarto si chiama anche Luna crescente o se l’aspetto delle fasi nel nostro emisfero e in quello australe sono identiche.</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Potresti anche chiedere agli studenti di osservare la Luna per alcune notti in modo che scoprano in quale fase ci troviamo (senza usare Internet) e notino che, per un osservatore che si trova nell'emisfero settentrionale come noi, quando la Luna è crescente il la parte illuminata del disco lunare è a destra, mentre quando è calante è a sinistra.</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IT_Galileo_Fenomeni_Celesti_Pre-Visita_libretto_11-13.pdf</a:t>
            </a:r>
            <a:r>
              <a:rPr lang="it">
                <a:solidFill>
                  <a:schemeClr val="dk1"/>
                </a:solidFill>
              </a:rPr>
              <a:t>, p. 6</a:t>
            </a:r>
            <a:r>
              <a:rPr lang="it" b="1">
                <a:solidFill>
                  <a:schemeClr val="dk1"/>
                </a:solidFill>
              </a:rPr>
              <a:t> </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0109a805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0109a805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IT_Galileo_Fenomeni_Celesti_Pre-Visita_libretto_11-13.pdf</a:t>
            </a:r>
            <a:r>
              <a:rPr lang="it">
                <a:solidFill>
                  <a:schemeClr val="dk1"/>
                </a:solidFill>
              </a:rPr>
              <a:t>, p. 7</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museogalileo.it/hd/i500004.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video.museogalileo.it/hd/i500003.mp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it" sz="3480" smtClean="0">
                <a:latin typeface="Calibri"/>
                <a:ea typeface="Calibri"/>
                <a:cs typeface="Calibri"/>
                <a:sym typeface="Calibri"/>
              </a:rPr>
              <a:t>Galileo </a:t>
            </a:r>
            <a:r>
              <a:rPr lang="it" sz="3480" dirty="0">
                <a:latin typeface="Calibri"/>
                <a:ea typeface="Calibri"/>
                <a:cs typeface="Calibri"/>
                <a:sym typeface="Calibri"/>
              </a:rPr>
              <a:t>e i fenomeni celesti</a:t>
            </a:r>
            <a:endParaRPr sz="3480" dirty="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a:latin typeface="Calibri"/>
                <a:ea typeface="Calibri"/>
                <a:cs typeface="Calibri"/>
                <a:sym typeface="Calibri"/>
              </a:rPr>
              <a:t>Pre-visita </a:t>
            </a:r>
            <a:endParaRPr sz="2600">
              <a:latin typeface="Calibri"/>
              <a:ea typeface="Calibri"/>
              <a:cs typeface="Calibri"/>
              <a:sym typeface="Calibri"/>
            </a:endParaRPr>
          </a:p>
          <a:p>
            <a:pPr marL="0" lvl="0" indent="0" algn="ctr" rtl="0">
              <a:spcBef>
                <a:spcPts val="0"/>
              </a:spcBef>
              <a:spcAft>
                <a:spcPts val="0"/>
              </a:spcAft>
              <a:buNone/>
            </a:pPr>
            <a:r>
              <a:rPr lang="it" sz="1232">
                <a:latin typeface="Calibri"/>
                <a:ea typeface="Calibri"/>
                <a:cs typeface="Calibri"/>
                <a:sym typeface="Calibri"/>
              </a:rPr>
              <a:t>(Scuole secondarie di primo grado, 11-13 anni)</a:t>
            </a:r>
            <a:endParaRPr sz="12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p:nvPr/>
        </p:nvSpPr>
        <p:spPr>
          <a:xfrm>
            <a:off x="1410675" y="445025"/>
            <a:ext cx="7421700" cy="572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it" sz="2540" b="1">
                <a:solidFill>
                  <a:srgbClr val="000000"/>
                </a:solidFill>
                <a:latin typeface="Calibri"/>
                <a:ea typeface="Calibri"/>
                <a:cs typeface="Calibri"/>
                <a:sym typeface="Calibri"/>
              </a:rPr>
              <a:t>Il sistema geocentrico</a:t>
            </a:r>
            <a:endParaRPr sz="2540" b="1">
              <a:solidFill>
                <a:srgbClr val="000000"/>
              </a:solidFill>
              <a:latin typeface="Calibri"/>
              <a:ea typeface="Calibri"/>
              <a:cs typeface="Calibri"/>
              <a:sym typeface="Calibri"/>
            </a:endParaRPr>
          </a:p>
          <a:p>
            <a:pPr marL="0" lvl="0" indent="0" algn="l" rtl="0">
              <a:lnSpc>
                <a:spcPct val="80000"/>
              </a:lnSpc>
              <a:spcBef>
                <a:spcPts val="0"/>
              </a:spcBef>
              <a:spcAft>
                <a:spcPts val="0"/>
              </a:spcAft>
              <a:buSzPts val="605"/>
              <a:buNone/>
            </a:pPr>
            <a:endParaRPr sz="2540">
              <a:solidFill>
                <a:srgbClr val="000000"/>
              </a:solidFill>
              <a:latin typeface="Calibri"/>
              <a:ea typeface="Calibri"/>
              <a:cs typeface="Calibri"/>
              <a:sym typeface="Calibri"/>
            </a:endParaRPr>
          </a:p>
        </p:txBody>
      </p:sp>
      <p:pic>
        <p:nvPicPr>
          <p:cNvPr id="132" name="Google Shape;132;p22"/>
          <p:cNvPicPr preferRelativeResize="0"/>
          <p:nvPr/>
        </p:nvPicPr>
        <p:blipFill>
          <a:blip r:embed="rId3">
            <a:alphaModFix/>
          </a:blip>
          <a:stretch>
            <a:fillRect/>
          </a:stretch>
        </p:blipFill>
        <p:spPr>
          <a:xfrm>
            <a:off x="1615925" y="1017725"/>
            <a:ext cx="3701700" cy="3697150"/>
          </a:xfrm>
          <a:prstGeom prst="rect">
            <a:avLst/>
          </a:prstGeom>
          <a:noFill/>
          <a:ln>
            <a:noFill/>
          </a:ln>
        </p:spPr>
      </p:pic>
      <p:sp>
        <p:nvSpPr>
          <p:cNvPr id="133" name="Google Shape;133;p22"/>
          <p:cNvSpPr txBox="1"/>
          <p:nvPr/>
        </p:nvSpPr>
        <p:spPr>
          <a:xfrm>
            <a:off x="5976800" y="1178125"/>
            <a:ext cx="27882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Secondo il modello geocentrico, tutti i corpi celesti orbitano attorno alla Terra seguendo questo ordine: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Luna</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Mercurio</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Venere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Sole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Marte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Giove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Saturno</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stelle fisse sulla sfera celeste</a:t>
            </a:r>
            <a:endParaRPr sz="1600">
              <a:latin typeface="Calibri"/>
              <a:ea typeface="Calibri"/>
              <a:cs typeface="Calibri"/>
              <a:sym typeface="Calibri"/>
            </a:endParaRPr>
          </a:p>
        </p:txBody>
      </p:sp>
      <p:sp>
        <p:nvSpPr>
          <p:cNvPr id="134" name="Google Shape;134;p22"/>
          <p:cNvSpPr txBox="1"/>
          <p:nvPr/>
        </p:nvSpPr>
        <p:spPr>
          <a:xfrm>
            <a:off x="1748000" y="4714875"/>
            <a:ext cx="35361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Modello del sistema geocentrico. Museo Galileo, Firenze</a:t>
            </a:r>
            <a:endParaRPr sz="7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p:nvPr/>
        </p:nvSpPr>
        <p:spPr>
          <a:xfrm>
            <a:off x="1451100" y="2347525"/>
            <a:ext cx="3965400" cy="8619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1451100" y="1422375"/>
            <a:ext cx="39510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dirty="0" smtClean="0">
                <a:solidFill>
                  <a:schemeClr val="tx1"/>
                </a:solidFill>
                <a:latin typeface="Calibri"/>
                <a:ea typeface="Calibri"/>
                <a:cs typeface="Calibri"/>
                <a:sym typeface="Calibri"/>
              </a:rPr>
              <a:t>Come orientarsi</a:t>
            </a:r>
            <a:endParaRPr sz="2800" b="1" dirty="0">
              <a:solidFill>
                <a:schemeClr val="tx1"/>
              </a:solidFill>
              <a:latin typeface="Calibri"/>
              <a:ea typeface="Calibri"/>
              <a:cs typeface="Calibri"/>
              <a:sym typeface="Calibri"/>
            </a:endParaRPr>
          </a:p>
        </p:txBody>
      </p:sp>
      <p:sp>
        <p:nvSpPr>
          <p:cNvPr id="142" name="Google Shape;142;p23"/>
          <p:cNvSpPr txBox="1"/>
          <p:nvPr/>
        </p:nvSpPr>
        <p:spPr>
          <a:xfrm>
            <a:off x="1451100" y="1428675"/>
            <a:ext cx="3965400" cy="1780800"/>
          </a:xfrm>
          <a:prstGeom prst="rect">
            <a:avLst/>
          </a:prstGeom>
          <a:noFill/>
          <a:ln>
            <a:noFill/>
          </a:ln>
        </p:spPr>
        <p:txBody>
          <a:bodyPr spcFirstLastPara="1" wrap="square" lIns="91425" tIns="91425" rIns="91425" bIns="91425" anchor="t" anchorCtr="0">
            <a:normAutofit/>
          </a:bodyPr>
          <a:lstStyle/>
          <a:p>
            <a:pPr marL="457200" lvl="0" indent="-355600" algn="l" rtl="0">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Come si raggiunge un luogo in cui non si è mai stati prima? </a:t>
            </a:r>
            <a:endParaRPr sz="2000">
              <a:solidFill>
                <a:srgbClr val="000000"/>
              </a:solidFill>
              <a:latin typeface="Calibri"/>
              <a:ea typeface="Calibri"/>
              <a:cs typeface="Calibri"/>
              <a:sym typeface="Calibri"/>
            </a:endParaRPr>
          </a:p>
          <a:p>
            <a:pPr marL="457200" lvl="0" indent="0" algn="l" rtl="0">
              <a:spcBef>
                <a:spcPts val="55"/>
              </a:spcBef>
              <a:spcAft>
                <a:spcPts val="0"/>
              </a:spcAft>
              <a:buNone/>
            </a:pPr>
            <a:endParaRPr sz="2000">
              <a:solidFill>
                <a:srgbClr val="000000"/>
              </a:solidFill>
              <a:latin typeface="Calibri"/>
              <a:ea typeface="Calibri"/>
              <a:cs typeface="Calibri"/>
              <a:sym typeface="Calibri"/>
            </a:endParaRPr>
          </a:p>
          <a:p>
            <a:pPr marL="457200" lvl="0" indent="-355600" algn="l" rtl="0">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Riesci ad orientarti senza GPS? Cosa puoi usare?</a:t>
            </a:r>
            <a:endParaRPr sz="2000">
              <a:solidFill>
                <a:srgbClr val="595959"/>
              </a:solidFill>
              <a:latin typeface="Calibri"/>
              <a:ea typeface="Calibri"/>
              <a:cs typeface="Calibri"/>
              <a:sym typeface="Calibri"/>
            </a:endParaRPr>
          </a:p>
        </p:txBody>
      </p:sp>
      <p:pic>
        <p:nvPicPr>
          <p:cNvPr id="143" name="Google Shape;143;p23"/>
          <p:cNvPicPr preferRelativeResize="0"/>
          <p:nvPr/>
        </p:nvPicPr>
        <p:blipFill>
          <a:blip r:embed="rId3">
            <a:alphaModFix/>
          </a:blip>
          <a:stretch>
            <a:fillRect/>
          </a:stretch>
        </p:blipFill>
        <p:spPr>
          <a:xfrm>
            <a:off x="5744475" y="1428675"/>
            <a:ext cx="3247125" cy="2746467"/>
          </a:xfrm>
          <a:prstGeom prst="rect">
            <a:avLst/>
          </a:prstGeom>
          <a:noFill/>
          <a:ln>
            <a:noFill/>
          </a:ln>
        </p:spPr>
      </p:pic>
      <p:sp>
        <p:nvSpPr>
          <p:cNvPr id="144" name="Google Shape;144;p23"/>
          <p:cNvSpPr txBox="1"/>
          <p:nvPr/>
        </p:nvSpPr>
        <p:spPr>
          <a:xfrm>
            <a:off x="5744475" y="4098950"/>
            <a:ext cx="3247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Strumenti per la navigazione. Museo Galileo, Firenze</a:t>
            </a:r>
            <a:endParaRPr sz="7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p:nvPr/>
        </p:nvSpPr>
        <p:spPr>
          <a:xfrm>
            <a:off x="1410675" y="445025"/>
            <a:ext cx="38868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75"/>
              <a:buNone/>
            </a:pPr>
            <a:r>
              <a:rPr lang="it" sz="2500" b="1">
                <a:solidFill>
                  <a:srgbClr val="000000"/>
                </a:solidFill>
                <a:latin typeface="Calibri"/>
                <a:ea typeface="Calibri"/>
                <a:cs typeface="Calibri"/>
                <a:sym typeface="Calibri"/>
              </a:rPr>
              <a:t>Astrolabio</a:t>
            </a:r>
            <a:endParaRPr sz="2500" b="1">
              <a:solidFill>
                <a:srgbClr val="000000"/>
              </a:solidFill>
              <a:latin typeface="Calibri"/>
              <a:ea typeface="Calibri"/>
              <a:cs typeface="Calibri"/>
              <a:sym typeface="Calibri"/>
            </a:endParaRPr>
          </a:p>
          <a:p>
            <a:pPr marL="0" lvl="0" indent="0" algn="l" rtl="0">
              <a:lnSpc>
                <a:spcPct val="90000"/>
              </a:lnSpc>
              <a:spcBef>
                <a:spcPts val="0"/>
              </a:spcBef>
              <a:spcAft>
                <a:spcPts val="0"/>
              </a:spcAft>
              <a:buSzPts val="275"/>
              <a:buNone/>
            </a:pPr>
            <a:endParaRPr sz="2500" b="1">
              <a:solidFill>
                <a:srgbClr val="000000"/>
              </a:solidFill>
              <a:latin typeface="Calibri"/>
              <a:ea typeface="Calibri"/>
              <a:cs typeface="Calibri"/>
              <a:sym typeface="Calibri"/>
            </a:endParaRPr>
          </a:p>
        </p:txBody>
      </p:sp>
      <p:sp>
        <p:nvSpPr>
          <p:cNvPr id="150" name="Google Shape;150;p24"/>
          <p:cNvSpPr txBox="1"/>
          <p:nvPr/>
        </p:nvSpPr>
        <p:spPr>
          <a:xfrm>
            <a:off x="1410675" y="1196475"/>
            <a:ext cx="3211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L'astrolabio piano è il più importante e versatile strumento realizzato nell'antichità per l'esecuzione analogica di calcoli astronomici altrimenti lunghi e complessi.</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Veniva utilizzato, ad esempio, per calcolare la posizione di una stella o l'ora del giorno.</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151" name="Google Shape;151;p24"/>
          <p:cNvPicPr preferRelativeResize="0"/>
          <p:nvPr/>
        </p:nvPicPr>
        <p:blipFill>
          <a:blip r:embed="rId3">
            <a:alphaModFix/>
          </a:blip>
          <a:stretch>
            <a:fillRect/>
          </a:stretch>
        </p:blipFill>
        <p:spPr>
          <a:xfrm>
            <a:off x="5297525" y="733500"/>
            <a:ext cx="3051176" cy="3920650"/>
          </a:xfrm>
          <a:prstGeom prst="rect">
            <a:avLst/>
          </a:prstGeom>
          <a:noFill/>
          <a:ln>
            <a:noFill/>
          </a:ln>
        </p:spPr>
      </p:pic>
      <p:sp>
        <p:nvSpPr>
          <p:cNvPr id="152" name="Google Shape;152;p24"/>
          <p:cNvSpPr txBox="1"/>
          <p:nvPr/>
        </p:nvSpPr>
        <p:spPr>
          <a:xfrm>
            <a:off x="5297525" y="4577950"/>
            <a:ext cx="30513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Christoph Schissler, Astrolabio piano (1560). Museo Galileo, Firenze</a:t>
            </a:r>
            <a:endParaRPr sz="7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p:nvPr/>
        </p:nvSpPr>
        <p:spPr>
          <a:xfrm>
            <a:off x="1451100" y="2499925"/>
            <a:ext cx="3241800" cy="696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a:off x="1458300" y="1428675"/>
            <a:ext cx="32418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dirty="0" smtClean="0">
                <a:solidFill>
                  <a:schemeClr val="tx1"/>
                </a:solidFill>
                <a:latin typeface="Calibri"/>
                <a:ea typeface="Calibri"/>
                <a:cs typeface="Calibri"/>
                <a:sym typeface="Calibri"/>
              </a:rPr>
              <a:t>Un Nuovo mondo</a:t>
            </a:r>
            <a:endParaRPr sz="2800" b="1" dirty="0">
              <a:solidFill>
                <a:schemeClr val="tx1"/>
              </a:solidFill>
              <a:latin typeface="Calibri"/>
              <a:ea typeface="Calibri"/>
              <a:cs typeface="Calibri"/>
              <a:sym typeface="Calibri"/>
            </a:endParaRPr>
          </a:p>
        </p:txBody>
      </p:sp>
      <p:sp>
        <p:nvSpPr>
          <p:cNvPr id="160" name="Google Shape;160;p25"/>
          <p:cNvSpPr txBox="1"/>
          <p:nvPr/>
        </p:nvSpPr>
        <p:spPr>
          <a:xfrm>
            <a:off x="1458300" y="1643225"/>
            <a:ext cx="3241800" cy="505500"/>
          </a:xfrm>
          <a:prstGeom prst="rect">
            <a:avLst/>
          </a:prstGeom>
          <a:noFill/>
          <a:ln>
            <a:noFill/>
          </a:ln>
        </p:spPr>
        <p:txBody>
          <a:bodyPr spcFirstLastPara="1" wrap="square" lIns="91425" tIns="91425" rIns="91425" bIns="91425" anchor="t" anchorCtr="0">
            <a:noAutofit/>
          </a:bodyPr>
          <a:lstStyle/>
          <a:p>
            <a:pPr marL="457200" lvl="0" indent="-355600" algn="l" rtl="0">
              <a:lnSpc>
                <a:spcPct val="60000"/>
              </a:lnSpc>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Conosci quest’uomo?</a:t>
            </a:r>
            <a:endParaRPr sz="2000">
              <a:solidFill>
                <a:srgbClr val="000000"/>
              </a:solidFill>
              <a:latin typeface="Calibri"/>
              <a:ea typeface="Calibri"/>
              <a:cs typeface="Calibri"/>
              <a:sym typeface="Calibri"/>
            </a:endParaRPr>
          </a:p>
          <a:p>
            <a:pPr marL="0" lvl="0" indent="0" algn="l" rtl="0">
              <a:lnSpc>
                <a:spcPct val="60000"/>
              </a:lnSpc>
              <a:spcBef>
                <a:spcPts val="55"/>
              </a:spcBef>
              <a:spcAft>
                <a:spcPts val="0"/>
              </a:spcAft>
              <a:buNone/>
            </a:pPr>
            <a:endParaRPr sz="2000">
              <a:solidFill>
                <a:srgbClr val="595959"/>
              </a:solidFill>
              <a:latin typeface="Calibri"/>
              <a:ea typeface="Calibri"/>
              <a:cs typeface="Calibri"/>
              <a:sym typeface="Calibri"/>
            </a:endParaRPr>
          </a:p>
        </p:txBody>
      </p:sp>
      <p:pic>
        <p:nvPicPr>
          <p:cNvPr id="161" name="Google Shape;161;p25"/>
          <p:cNvPicPr preferRelativeResize="0"/>
          <p:nvPr/>
        </p:nvPicPr>
        <p:blipFill>
          <a:blip r:embed="rId3">
            <a:alphaModFix/>
          </a:blip>
          <a:stretch>
            <a:fillRect/>
          </a:stretch>
        </p:blipFill>
        <p:spPr>
          <a:xfrm>
            <a:off x="5245675" y="868000"/>
            <a:ext cx="3241801" cy="3888474"/>
          </a:xfrm>
          <a:prstGeom prst="rect">
            <a:avLst/>
          </a:prstGeom>
          <a:noFill/>
          <a:ln>
            <a:noFill/>
          </a:ln>
        </p:spPr>
      </p:pic>
      <p:sp>
        <p:nvSpPr>
          <p:cNvPr id="162" name="Google Shape;162;p25"/>
          <p:cNvSpPr txBox="1"/>
          <p:nvPr/>
        </p:nvSpPr>
        <p:spPr>
          <a:xfrm>
            <a:off x="1458300" y="2641398"/>
            <a:ext cx="3241800" cy="646500"/>
          </a:xfrm>
          <a:prstGeom prst="rect">
            <a:avLst/>
          </a:prstGeom>
          <a:noFill/>
          <a:ln>
            <a:noFill/>
          </a:ln>
        </p:spPr>
        <p:txBody>
          <a:bodyPr spcFirstLastPara="1" wrap="square" lIns="91425" tIns="91425" rIns="91425" bIns="91425" anchor="t" anchorCtr="0">
            <a:spAutoFit/>
          </a:bodyPr>
          <a:lstStyle/>
          <a:p>
            <a:pPr marL="457200" lvl="0" indent="-355600" algn="l" rtl="0">
              <a:lnSpc>
                <a:spcPct val="80000"/>
              </a:lnSpc>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Cosa sai della sua vita?</a:t>
            </a:r>
            <a:endParaRPr sz="20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p:nvPr/>
        </p:nvSpPr>
        <p:spPr>
          <a:xfrm>
            <a:off x="1410675" y="1120275"/>
            <a:ext cx="36459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1800" b="1">
                <a:solidFill>
                  <a:schemeClr val="dk1"/>
                </a:solidFill>
                <a:latin typeface="Calibri"/>
                <a:ea typeface="Calibri"/>
                <a:cs typeface="Calibri"/>
                <a:sym typeface="Calibri"/>
              </a:rPr>
              <a:t>Carta d’identità</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 sz="1800" i="1">
                <a:solidFill>
                  <a:srgbClr val="0563C1"/>
                </a:solidFill>
                <a:latin typeface="Calibri"/>
                <a:ea typeface="Calibri"/>
                <a:cs typeface="Calibri"/>
                <a:sym typeface="Calibri"/>
              </a:rPr>
              <a:t>Nome</a:t>
            </a:r>
            <a:r>
              <a:rPr lang="it" sz="1800">
                <a:solidFill>
                  <a:srgbClr val="0563C1"/>
                </a:solidFill>
                <a:latin typeface="Calibri"/>
                <a:ea typeface="Calibri"/>
                <a:cs typeface="Calibri"/>
                <a:sym typeface="Calibri"/>
              </a:rPr>
              <a:t>:</a:t>
            </a:r>
            <a:r>
              <a:rPr lang="it" sz="1800">
                <a:solidFill>
                  <a:schemeClr val="dk1"/>
                </a:solidFill>
                <a:latin typeface="Calibri"/>
                <a:ea typeface="Calibri"/>
                <a:cs typeface="Calibri"/>
                <a:sym typeface="Calibri"/>
              </a:rPr>
              <a:t> Galileo Galilei</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 sz="1800" i="1">
                <a:solidFill>
                  <a:srgbClr val="0563C1"/>
                </a:solidFill>
                <a:latin typeface="Calibri"/>
                <a:ea typeface="Calibri"/>
                <a:cs typeface="Calibri"/>
                <a:sym typeface="Calibri"/>
              </a:rPr>
              <a:t>Data di nascita</a:t>
            </a:r>
            <a:r>
              <a:rPr lang="it" sz="1800">
                <a:solidFill>
                  <a:srgbClr val="0563C1"/>
                </a:solidFill>
                <a:latin typeface="Calibri"/>
                <a:ea typeface="Calibri"/>
                <a:cs typeface="Calibri"/>
                <a:sym typeface="Calibri"/>
              </a:rPr>
              <a:t>: </a:t>
            </a:r>
            <a:r>
              <a:rPr lang="it" sz="1800">
                <a:solidFill>
                  <a:schemeClr val="dk1"/>
                </a:solidFill>
                <a:latin typeface="Calibri"/>
                <a:ea typeface="Calibri"/>
                <a:cs typeface="Calibri"/>
                <a:sym typeface="Calibri"/>
              </a:rPr>
              <a:t>15 febbraio 1564</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 sz="1800" i="1">
                <a:solidFill>
                  <a:srgbClr val="0563C1"/>
                </a:solidFill>
                <a:latin typeface="Calibri"/>
                <a:ea typeface="Calibri"/>
                <a:cs typeface="Calibri"/>
                <a:sym typeface="Calibri"/>
              </a:rPr>
              <a:t>Luogo di nascita</a:t>
            </a:r>
            <a:r>
              <a:rPr lang="it" sz="1800">
                <a:solidFill>
                  <a:srgbClr val="0563C1"/>
                </a:solidFill>
                <a:latin typeface="Calibri"/>
                <a:ea typeface="Calibri"/>
                <a:cs typeface="Calibri"/>
                <a:sym typeface="Calibri"/>
              </a:rPr>
              <a:t>:</a:t>
            </a:r>
            <a:r>
              <a:rPr lang="it" sz="1800">
                <a:solidFill>
                  <a:schemeClr val="dk1"/>
                </a:solidFill>
                <a:latin typeface="Calibri"/>
                <a:ea typeface="Calibri"/>
                <a:cs typeface="Calibri"/>
                <a:sym typeface="Calibri"/>
              </a:rPr>
              <a:t> Pisa</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 sz="1800" i="1">
                <a:solidFill>
                  <a:srgbClr val="0563C1"/>
                </a:solidFill>
                <a:latin typeface="Calibri"/>
                <a:ea typeface="Calibri"/>
                <a:cs typeface="Calibri"/>
                <a:sym typeface="Calibri"/>
              </a:rPr>
              <a:t>Segni particolari</a:t>
            </a:r>
            <a:r>
              <a:rPr lang="it" sz="1800">
                <a:solidFill>
                  <a:srgbClr val="0563C1"/>
                </a:solidFill>
                <a:latin typeface="Calibri"/>
                <a:ea typeface="Calibri"/>
                <a:cs typeface="Calibri"/>
                <a:sym typeface="Calibri"/>
              </a:rPr>
              <a:t>:</a:t>
            </a:r>
            <a:r>
              <a:rPr lang="it" sz="1800">
                <a:solidFill>
                  <a:schemeClr val="dk1"/>
                </a:solidFill>
                <a:latin typeface="Calibri"/>
                <a:ea typeface="Calibri"/>
                <a:cs typeface="Calibri"/>
                <a:sym typeface="Calibri"/>
              </a:rPr>
              <a:t> curiosone! Sperimentatore e osservatore dell’universo</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it" sz="1800">
                <a:solidFill>
                  <a:schemeClr val="dk1"/>
                </a:solidFill>
                <a:latin typeface="Calibri"/>
                <a:ea typeface="Calibri"/>
                <a:cs typeface="Calibri"/>
                <a:sym typeface="Calibri"/>
              </a:rPr>
              <a:t>Essendo un professore, Galileo doveva portare la toga. Questi abiti servivano a trasmettere, a chi li incontrava, quanto le persone che li indossavano fossero istruiti.</a:t>
            </a:r>
            <a:endParaRPr sz="1800" b="1">
              <a:latin typeface="Calibri"/>
              <a:ea typeface="Calibri"/>
              <a:cs typeface="Calibri"/>
              <a:sym typeface="Calibri"/>
            </a:endParaRPr>
          </a:p>
        </p:txBody>
      </p:sp>
      <p:sp>
        <p:nvSpPr>
          <p:cNvPr id="168" name="Google Shape;168;p26"/>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Galileo Galileo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pic>
        <p:nvPicPr>
          <p:cNvPr id="169" name="Google Shape;169;p26"/>
          <p:cNvPicPr preferRelativeResize="0"/>
          <p:nvPr/>
        </p:nvPicPr>
        <p:blipFill>
          <a:blip r:embed="rId3">
            <a:alphaModFix/>
          </a:blip>
          <a:stretch>
            <a:fillRect/>
          </a:stretch>
        </p:blipFill>
        <p:spPr>
          <a:xfrm>
            <a:off x="5732275" y="1120275"/>
            <a:ext cx="2384800" cy="3418851"/>
          </a:xfrm>
          <a:prstGeom prst="rect">
            <a:avLst/>
          </a:prstGeom>
          <a:noFill/>
          <a:ln>
            <a:noFill/>
          </a:ln>
        </p:spPr>
      </p:pic>
      <p:sp>
        <p:nvSpPr>
          <p:cNvPr id="170" name="Google Shape;170;p26"/>
          <p:cNvSpPr txBox="1"/>
          <p:nvPr/>
        </p:nvSpPr>
        <p:spPr>
          <a:xfrm>
            <a:off x="5769375" y="4475400"/>
            <a:ext cx="2310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Illustrazione di Elena Triolo. Museo Galileo, Firenze</a:t>
            </a:r>
            <a:endParaRPr sz="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293050" y="2417650"/>
            <a:ext cx="3951000" cy="958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293050" y="1459825"/>
            <a:ext cx="3951000" cy="675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it" sz="2800" b="1">
                <a:solidFill>
                  <a:schemeClr val="dk1"/>
                </a:solidFill>
                <a:latin typeface="Calibri"/>
                <a:ea typeface="Calibri"/>
                <a:cs typeface="Calibri"/>
                <a:sym typeface="Calibri"/>
              </a:rPr>
              <a:t>L’importanza del cielo nel mondo antico</a:t>
            </a:r>
            <a:endParaRPr sz="2800" b="1">
              <a:solidFill>
                <a:srgbClr val="000000"/>
              </a:solidFill>
              <a:latin typeface="Calibri"/>
              <a:ea typeface="Calibri"/>
              <a:cs typeface="Calibri"/>
              <a:sym typeface="Calibri"/>
            </a:endParaRPr>
          </a:p>
        </p:txBody>
      </p:sp>
      <p:sp>
        <p:nvSpPr>
          <p:cNvPr id="65" name="Google Shape;65;p14"/>
          <p:cNvSpPr txBox="1"/>
          <p:nvPr/>
        </p:nvSpPr>
        <p:spPr>
          <a:xfrm>
            <a:off x="1293050" y="1384950"/>
            <a:ext cx="3981000" cy="1940100"/>
          </a:xfrm>
          <a:prstGeom prst="rect">
            <a:avLst/>
          </a:prstGeom>
          <a:noFill/>
          <a:ln>
            <a:noFill/>
          </a:ln>
        </p:spPr>
        <p:txBody>
          <a:bodyPr spcFirstLastPara="1" wrap="square" lIns="91425" tIns="91425" rIns="91425" bIns="91425" anchor="t" anchorCtr="0">
            <a:noAutofit/>
          </a:bodyPr>
          <a:lstStyle/>
          <a:p>
            <a:pPr marL="457200" lvl="0" indent="-355600" algn="l" rtl="0">
              <a:spcBef>
                <a:spcPts val="55"/>
              </a:spcBef>
              <a:spcAft>
                <a:spcPts val="0"/>
              </a:spcAft>
              <a:buClr>
                <a:srgbClr val="000000"/>
              </a:buClr>
              <a:buSzPts val="2000"/>
              <a:buFont typeface="Calibri"/>
              <a:buChar char="●"/>
            </a:pPr>
            <a:r>
              <a:rPr lang="it" sz="2000">
                <a:latin typeface="Calibri"/>
                <a:ea typeface="Calibri"/>
                <a:cs typeface="Calibri"/>
                <a:sym typeface="Calibri"/>
              </a:rPr>
              <a:t>Perché era importante osservare il cielo nell’antichità</a:t>
            </a:r>
            <a:r>
              <a:rPr lang="it" sz="2000">
                <a:solidFill>
                  <a:srgbClr val="000000"/>
                </a:solidFill>
                <a:latin typeface="Calibri"/>
                <a:ea typeface="Calibri"/>
                <a:cs typeface="Calibri"/>
                <a:sym typeface="Calibri"/>
              </a:rPr>
              <a:t>? </a:t>
            </a:r>
            <a:endParaRPr sz="2000">
              <a:solidFill>
                <a:srgbClr val="000000"/>
              </a:solidFill>
              <a:latin typeface="Calibri"/>
              <a:ea typeface="Calibri"/>
              <a:cs typeface="Calibri"/>
              <a:sym typeface="Calibri"/>
            </a:endParaRPr>
          </a:p>
          <a:p>
            <a:pPr marL="0" lvl="0" indent="0" algn="l" rtl="0">
              <a:spcBef>
                <a:spcPts val="55"/>
              </a:spcBef>
              <a:spcAft>
                <a:spcPts val="0"/>
              </a:spcAft>
              <a:buNone/>
            </a:pPr>
            <a:endParaRPr sz="2000">
              <a:latin typeface="Calibri"/>
              <a:ea typeface="Calibri"/>
              <a:cs typeface="Calibri"/>
              <a:sym typeface="Calibri"/>
            </a:endParaRPr>
          </a:p>
          <a:p>
            <a:pPr marL="457200" lvl="0" indent="-355600" algn="l" rtl="0">
              <a:spcBef>
                <a:spcPts val="55"/>
              </a:spcBef>
              <a:spcAft>
                <a:spcPts val="0"/>
              </a:spcAft>
              <a:buClr>
                <a:srgbClr val="000000"/>
              </a:buClr>
              <a:buSzPts val="2000"/>
              <a:buFont typeface="Calibri"/>
              <a:buChar char="●"/>
            </a:pPr>
            <a:r>
              <a:rPr lang="it" sz="2000">
                <a:latin typeface="Calibri"/>
                <a:ea typeface="Calibri"/>
                <a:cs typeface="Calibri"/>
                <a:sym typeface="Calibri"/>
              </a:rPr>
              <a:t>Come si osservava il cielo e come immaginavano l’universo gli antichi</a:t>
            </a:r>
            <a:r>
              <a:rPr lang="it" sz="2000">
                <a:solidFill>
                  <a:srgbClr val="000000"/>
                </a:solidFill>
                <a:latin typeface="Calibri"/>
                <a:ea typeface="Calibri"/>
                <a:cs typeface="Calibri"/>
                <a:sym typeface="Calibri"/>
              </a:rPr>
              <a:t>? </a:t>
            </a:r>
            <a:endParaRPr sz="2000">
              <a:solidFill>
                <a:srgbClr val="595959"/>
              </a:solidFill>
              <a:latin typeface="Calibri"/>
              <a:ea typeface="Calibri"/>
              <a:cs typeface="Calibri"/>
              <a:sym typeface="Calibri"/>
            </a:endParaRPr>
          </a:p>
        </p:txBody>
      </p:sp>
      <p:pic>
        <p:nvPicPr>
          <p:cNvPr id="66" name="Google Shape;66;p14"/>
          <p:cNvPicPr preferRelativeResize="0"/>
          <p:nvPr/>
        </p:nvPicPr>
        <p:blipFill>
          <a:blip r:embed="rId3">
            <a:alphaModFix/>
          </a:blip>
          <a:stretch>
            <a:fillRect/>
          </a:stretch>
        </p:blipFill>
        <p:spPr>
          <a:xfrm>
            <a:off x="5470225" y="1461138"/>
            <a:ext cx="3487900" cy="22212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1486875" y="445025"/>
            <a:ext cx="76245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Astronomia pretelescopica</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p:txBody>
      </p:sp>
      <p:sp>
        <p:nvSpPr>
          <p:cNvPr id="72" name="Google Shape;72;p1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Guarda il video</a:t>
            </a:r>
            <a:endParaRPr sz="1600" b="1">
              <a:latin typeface="Calibri"/>
              <a:ea typeface="Calibri"/>
              <a:cs typeface="Calibri"/>
              <a:sym typeface="Calibri"/>
            </a:endParaRPr>
          </a:p>
        </p:txBody>
      </p:sp>
      <p:pic>
        <p:nvPicPr>
          <p:cNvPr id="73" name="Google Shape;73;p15">
            <a:hlinkClick r:id="rId3"/>
          </p:cNvPr>
          <p:cNvPicPr preferRelativeResize="0"/>
          <p:nvPr/>
        </p:nvPicPr>
        <p:blipFill>
          <a:blip r:embed="rId4">
            <a:alphaModFix/>
          </a:blip>
          <a:stretch>
            <a:fillRect/>
          </a:stretch>
        </p:blipFill>
        <p:spPr>
          <a:xfrm>
            <a:off x="1565875" y="2104775"/>
            <a:ext cx="4915979" cy="2733925"/>
          </a:xfrm>
          <a:prstGeom prst="rect">
            <a:avLst/>
          </a:prstGeom>
          <a:noFill/>
          <a:ln>
            <a:noFill/>
          </a:ln>
        </p:spPr>
      </p:pic>
      <p:sp>
        <p:nvSpPr>
          <p:cNvPr id="74" name="Google Shape;74;p15"/>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Alcuni degli straordinari risultati conseguiti durante l’antichità attraverso l'osservazione del cielo ad occhio nudo.</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it" sz="2800" b="1">
                <a:solidFill>
                  <a:srgbClr val="000000"/>
                </a:solidFill>
                <a:latin typeface="Calibri"/>
                <a:ea typeface="Calibri"/>
                <a:cs typeface="Calibri"/>
                <a:sym typeface="Calibri"/>
              </a:rPr>
              <a:t>Astronomia araba</a:t>
            </a:r>
            <a:endParaRPr sz="2800" b="1">
              <a:solidFill>
                <a:srgbClr val="000000"/>
              </a:solidFill>
              <a:latin typeface="Calibri"/>
              <a:ea typeface="Calibri"/>
              <a:cs typeface="Calibri"/>
              <a:sym typeface="Calibri"/>
            </a:endParaRPr>
          </a:p>
        </p:txBody>
      </p:sp>
      <p:sp>
        <p:nvSpPr>
          <p:cNvPr id="80" name="Google Shape;80;p16"/>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Guarda il video</a:t>
            </a:r>
            <a:endParaRPr sz="1600" b="1">
              <a:latin typeface="Calibri"/>
              <a:ea typeface="Calibri"/>
              <a:cs typeface="Calibri"/>
              <a:sym typeface="Calibri"/>
            </a:endParaRPr>
          </a:p>
        </p:txBody>
      </p:sp>
      <p:pic>
        <p:nvPicPr>
          <p:cNvPr id="81" name="Google Shape;81;p16">
            <a:hlinkClick r:id="rId3"/>
          </p:cNvPr>
          <p:cNvPicPr preferRelativeResize="0"/>
          <p:nvPr/>
        </p:nvPicPr>
        <p:blipFill>
          <a:blip r:embed="rId4">
            <a:alphaModFix/>
          </a:blip>
          <a:stretch>
            <a:fillRect/>
          </a:stretch>
        </p:blipFill>
        <p:spPr>
          <a:xfrm>
            <a:off x="1590875" y="2067025"/>
            <a:ext cx="4915126" cy="2764425"/>
          </a:xfrm>
          <a:prstGeom prst="rect">
            <a:avLst/>
          </a:prstGeom>
          <a:noFill/>
          <a:ln>
            <a:noFill/>
          </a:ln>
        </p:spPr>
      </p:pic>
      <p:sp>
        <p:nvSpPr>
          <p:cNvPr id="82" name="Google Shape;82;p16"/>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Nel mondo arabo, lo studio dell'astronomia era estremamente importante perché serviva per le pratiche religiose.</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1350525" y="4114700"/>
            <a:ext cx="3907800" cy="831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1336150" y="2113750"/>
            <a:ext cx="3907800" cy="184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1336150" y="1140650"/>
            <a:ext cx="3907800" cy="780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a:solidFill>
                  <a:srgbClr val="000000"/>
                </a:solidFill>
                <a:latin typeface="Calibri"/>
                <a:ea typeface="Calibri"/>
                <a:cs typeface="Calibri"/>
                <a:sym typeface="Calibri"/>
              </a:rPr>
              <a:t>Osservazioni astronomiche</a:t>
            </a:r>
            <a:endParaRPr sz="2800" b="1">
              <a:solidFill>
                <a:srgbClr val="000000"/>
              </a:solidFill>
              <a:latin typeface="Calibri"/>
              <a:ea typeface="Calibri"/>
              <a:cs typeface="Calibri"/>
              <a:sym typeface="Calibri"/>
            </a:endParaRPr>
          </a:p>
        </p:txBody>
      </p:sp>
      <p:sp>
        <p:nvSpPr>
          <p:cNvPr id="91" name="Google Shape;91;p17"/>
          <p:cNvSpPr txBox="1"/>
          <p:nvPr/>
        </p:nvSpPr>
        <p:spPr>
          <a:xfrm>
            <a:off x="1214925" y="1135000"/>
            <a:ext cx="4065000" cy="780300"/>
          </a:xfrm>
          <a:prstGeom prst="rect">
            <a:avLst/>
          </a:prstGeom>
          <a:noFill/>
          <a:ln>
            <a:noFill/>
          </a:ln>
        </p:spPr>
        <p:txBody>
          <a:bodyPr spcFirstLastPara="1" wrap="square" lIns="91425" tIns="91425" rIns="91425" bIns="91425" anchor="t" anchorCtr="0">
            <a:noAutofit/>
          </a:bodyPr>
          <a:lstStyle/>
          <a:p>
            <a:pPr marL="457200" lvl="0" indent="-349250" algn="l" rtl="0">
              <a:spcBef>
                <a:spcPts val="55"/>
              </a:spcBef>
              <a:spcAft>
                <a:spcPts val="0"/>
              </a:spcAft>
              <a:buClr>
                <a:srgbClr val="000000"/>
              </a:buClr>
              <a:buSzPts val="1900"/>
              <a:buFont typeface="Noto Sans Symbols"/>
              <a:buChar char="●"/>
            </a:pPr>
            <a:r>
              <a:rPr lang="it" sz="2000">
                <a:solidFill>
                  <a:srgbClr val="000000"/>
                </a:solidFill>
                <a:latin typeface="Calibri"/>
                <a:ea typeface="Calibri"/>
                <a:cs typeface="Calibri"/>
                <a:sym typeface="Calibri"/>
              </a:rPr>
              <a:t>Ti sei mai fermato ad osservare il cielo di notte? Cosa hai notato?</a:t>
            </a:r>
            <a:endParaRPr sz="2000">
              <a:solidFill>
                <a:srgbClr val="000000"/>
              </a:solidFill>
              <a:latin typeface="Calibri"/>
              <a:ea typeface="Calibri"/>
              <a:cs typeface="Calibri"/>
              <a:sym typeface="Calibri"/>
            </a:endParaRPr>
          </a:p>
          <a:p>
            <a:pPr marL="457200" lvl="0" indent="0" algn="l" rtl="0">
              <a:spcBef>
                <a:spcPts val="55"/>
              </a:spcBef>
              <a:spcAft>
                <a:spcPts val="0"/>
              </a:spcAft>
              <a:buNone/>
            </a:pPr>
            <a:endParaRPr sz="2000">
              <a:solidFill>
                <a:srgbClr val="000000"/>
              </a:solidFill>
              <a:latin typeface="Calibri"/>
              <a:ea typeface="Calibri"/>
              <a:cs typeface="Calibri"/>
              <a:sym typeface="Calibri"/>
            </a:endParaRPr>
          </a:p>
        </p:txBody>
      </p:sp>
      <p:pic>
        <p:nvPicPr>
          <p:cNvPr id="92" name="Google Shape;92;p17"/>
          <p:cNvPicPr preferRelativeResize="0"/>
          <p:nvPr/>
        </p:nvPicPr>
        <p:blipFill>
          <a:blip r:embed="rId3">
            <a:alphaModFix/>
          </a:blip>
          <a:stretch>
            <a:fillRect/>
          </a:stretch>
        </p:blipFill>
        <p:spPr>
          <a:xfrm>
            <a:off x="5356250" y="1760126"/>
            <a:ext cx="3684525" cy="2455375"/>
          </a:xfrm>
          <a:prstGeom prst="rect">
            <a:avLst/>
          </a:prstGeom>
          <a:noFill/>
          <a:ln>
            <a:noFill/>
          </a:ln>
        </p:spPr>
      </p:pic>
      <p:sp>
        <p:nvSpPr>
          <p:cNvPr id="93" name="Google Shape;93;p17"/>
          <p:cNvSpPr txBox="1"/>
          <p:nvPr/>
        </p:nvSpPr>
        <p:spPr>
          <a:xfrm>
            <a:off x="5356200" y="4157400"/>
            <a:ext cx="368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Startrail. </a:t>
            </a:r>
            <a:endParaRPr sz="700">
              <a:latin typeface="Calibri"/>
              <a:ea typeface="Calibri"/>
              <a:cs typeface="Calibri"/>
              <a:sym typeface="Calibri"/>
            </a:endParaRPr>
          </a:p>
          <a:p>
            <a:pPr marL="0" lvl="0" indent="0" algn="ctr" rtl="0">
              <a:spcBef>
                <a:spcPts val="0"/>
              </a:spcBef>
              <a:spcAft>
                <a:spcPts val="0"/>
              </a:spcAft>
              <a:buNone/>
            </a:pPr>
            <a:r>
              <a:rPr lang="it" sz="700">
                <a:latin typeface="Calibri"/>
                <a:ea typeface="Calibri"/>
                <a:cs typeface="Calibri"/>
                <a:sym typeface="Calibri"/>
              </a:rPr>
              <a:t>CC BY 4.0 ESO/F. Char</a:t>
            </a:r>
            <a:endParaRPr sz="700">
              <a:latin typeface="Calibri"/>
              <a:ea typeface="Calibri"/>
              <a:cs typeface="Calibri"/>
              <a:sym typeface="Calibri"/>
            </a:endParaRPr>
          </a:p>
        </p:txBody>
      </p:sp>
      <p:sp>
        <p:nvSpPr>
          <p:cNvPr id="94" name="Google Shape;94;p17"/>
          <p:cNvSpPr txBox="1"/>
          <p:nvPr/>
        </p:nvSpPr>
        <p:spPr>
          <a:xfrm>
            <a:off x="1259950" y="2036950"/>
            <a:ext cx="4065000" cy="2247300"/>
          </a:xfrm>
          <a:prstGeom prst="rect">
            <a:avLst/>
          </a:prstGeom>
          <a:noFill/>
          <a:ln>
            <a:noFill/>
          </a:ln>
        </p:spPr>
        <p:txBody>
          <a:bodyPr spcFirstLastPara="1" wrap="square" lIns="91425" tIns="91425" rIns="91425" bIns="91425" anchor="t" anchorCtr="0">
            <a:spAutoFit/>
          </a:bodyPr>
          <a:lstStyle/>
          <a:p>
            <a:pPr marL="457200" lvl="0" indent="-349250" algn="l" rtl="0">
              <a:spcBef>
                <a:spcPts val="55"/>
              </a:spcBef>
              <a:spcAft>
                <a:spcPts val="0"/>
              </a:spcAft>
              <a:buClr>
                <a:srgbClr val="000000"/>
              </a:buClr>
              <a:buSzPts val="1900"/>
              <a:buFont typeface="Noto Sans Symbols"/>
              <a:buChar char="●"/>
            </a:pPr>
            <a:r>
              <a:rPr lang="it" sz="2000">
                <a:solidFill>
                  <a:srgbClr val="000000"/>
                </a:solidFill>
                <a:latin typeface="Calibri"/>
                <a:ea typeface="Calibri"/>
                <a:cs typeface="Calibri"/>
                <a:sym typeface="Calibri"/>
              </a:rPr>
              <a:t>Esiste un’ampia varietà di oggetti nel cielo che può essere vista ad occhio nudo: quali riesci a distinguere facilmente? Sai quali pianeti sono visibili senza un telescopio?</a:t>
            </a:r>
            <a:endParaRPr sz="20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95" name="Google Shape;95;p17"/>
          <p:cNvSpPr txBox="1"/>
          <p:nvPr/>
        </p:nvSpPr>
        <p:spPr>
          <a:xfrm>
            <a:off x="1323525" y="4083600"/>
            <a:ext cx="38478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55"/>
              </a:spcBef>
              <a:spcAft>
                <a:spcPts val="0"/>
              </a:spcAft>
              <a:buClr>
                <a:srgbClr val="000000"/>
              </a:buClr>
              <a:buSzPts val="2000"/>
              <a:buFont typeface="Noto Sans Symbols"/>
              <a:buChar char="●"/>
            </a:pPr>
            <a:r>
              <a:rPr lang="it" sz="2000">
                <a:solidFill>
                  <a:srgbClr val="000000"/>
                </a:solidFill>
                <a:latin typeface="Calibri"/>
                <a:ea typeface="Calibri"/>
                <a:cs typeface="Calibri"/>
                <a:sym typeface="Calibri"/>
              </a:rPr>
              <a:t>Come si distingue un pianeta da una stella?</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Com’era concepita la sfera celeste nel mondo antico</a:t>
            </a:r>
            <a:endParaRPr b="1">
              <a:latin typeface="Calibri"/>
              <a:ea typeface="Calibri"/>
              <a:cs typeface="Calibri"/>
              <a:sym typeface="Calibri"/>
            </a:endParaRPr>
          </a:p>
        </p:txBody>
      </p:sp>
      <p:sp>
        <p:nvSpPr>
          <p:cNvPr id="101" name="Google Shape;101;p18"/>
          <p:cNvSpPr txBox="1"/>
          <p:nvPr/>
        </p:nvSpPr>
        <p:spPr>
          <a:xfrm>
            <a:off x="1491725" y="1017725"/>
            <a:ext cx="42723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Quando osserviamo il cielo in una notte limpida, i corpi celesti appaiono come punti luce incastonati in un'immensa volta sferica al cui centro c’è l'osservatore: la </a:t>
            </a:r>
            <a:r>
              <a:rPr lang="it" sz="1600" i="1">
                <a:solidFill>
                  <a:schemeClr val="dk1"/>
                </a:solidFill>
                <a:highlight>
                  <a:srgbClr val="FFFFFF"/>
                </a:highlight>
                <a:latin typeface="Calibri"/>
                <a:ea typeface="Calibri"/>
                <a:cs typeface="Calibri"/>
                <a:sym typeface="Calibri"/>
              </a:rPr>
              <a:t>sfera celeste</a:t>
            </a:r>
            <a:r>
              <a:rPr lang="it" sz="1600">
                <a:solidFill>
                  <a:schemeClr val="dk1"/>
                </a:solidFill>
                <a:highlight>
                  <a:srgbClr val="FFFFFF"/>
                </a:highlight>
                <a:latin typeface="Calibri"/>
                <a:ea typeface="Calibri"/>
                <a:cs typeface="Calibri"/>
                <a:sym typeface="Calibri"/>
              </a:rPr>
              <a:t>.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Lì possiamo osservare due tipi di corpi celesti: le stelle fisse, le cui posizioni relative non cambiano, e le “stelle mobili” - come i pianeti - che invece si muovono rispetto alle stelle fisse.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Durante la notte, la sfera celeste sembra ruotare attorno all'asse terrestre; questo è un movimento apparente, dovuto alla rotazione della Terra. </a:t>
            </a:r>
            <a:endParaRPr sz="1600">
              <a:latin typeface="Calibri"/>
              <a:ea typeface="Calibri"/>
              <a:cs typeface="Calibri"/>
              <a:sym typeface="Calibri"/>
            </a:endParaRPr>
          </a:p>
        </p:txBody>
      </p:sp>
      <p:pic>
        <p:nvPicPr>
          <p:cNvPr id="102" name="Google Shape;102;p18"/>
          <p:cNvPicPr preferRelativeResize="0"/>
          <p:nvPr/>
        </p:nvPicPr>
        <p:blipFill>
          <a:blip r:embed="rId3">
            <a:alphaModFix/>
          </a:blip>
          <a:stretch>
            <a:fillRect/>
          </a:stretch>
        </p:blipFill>
        <p:spPr>
          <a:xfrm>
            <a:off x="6034225" y="1170350"/>
            <a:ext cx="2959201" cy="3480975"/>
          </a:xfrm>
          <a:prstGeom prst="rect">
            <a:avLst/>
          </a:prstGeom>
          <a:noFill/>
          <a:ln>
            <a:noFill/>
          </a:ln>
        </p:spPr>
      </p:pic>
      <p:sp>
        <p:nvSpPr>
          <p:cNvPr id="103" name="Google Shape;103;p18"/>
          <p:cNvSpPr txBox="1"/>
          <p:nvPr/>
        </p:nvSpPr>
        <p:spPr>
          <a:xfrm>
            <a:off x="5852875" y="4604225"/>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latin typeface="Calibri"/>
                <a:ea typeface="Calibri"/>
                <a:cs typeface="Calibri"/>
                <a:sym typeface="Calibri"/>
              </a:rPr>
              <a:t>Raffaello Sanzio, </a:t>
            </a:r>
            <a:r>
              <a:rPr lang="it" sz="700" i="1">
                <a:latin typeface="Calibri"/>
                <a:ea typeface="Calibri"/>
                <a:cs typeface="Calibri"/>
                <a:sym typeface="Calibri"/>
              </a:rPr>
              <a:t>Primo mobile</a:t>
            </a:r>
            <a:r>
              <a:rPr lang="it" sz="700">
                <a:latin typeface="Calibri"/>
                <a:ea typeface="Calibri"/>
                <a:cs typeface="Calibri"/>
                <a:sym typeface="Calibri"/>
              </a:rPr>
              <a:t>, volta della Stanza della Segnatura, Musei Vaticani</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1494225" y="445025"/>
            <a:ext cx="7421700" cy="891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Osservazioni astronomiche: come distinguere un pianeta da una stella ad occhio nudo</a:t>
            </a:r>
            <a:endParaRPr b="1">
              <a:latin typeface="Calibri"/>
              <a:ea typeface="Calibri"/>
              <a:cs typeface="Calibri"/>
              <a:sym typeface="Calibri"/>
            </a:endParaRPr>
          </a:p>
        </p:txBody>
      </p:sp>
      <p:sp>
        <p:nvSpPr>
          <p:cNvPr id="109" name="Google Shape;109;p19"/>
          <p:cNvSpPr txBox="1"/>
          <p:nvPr/>
        </p:nvSpPr>
        <p:spPr>
          <a:xfrm>
            <a:off x="1587925" y="1465125"/>
            <a:ext cx="65178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Sia le stelle che i pianeti appaiono come punti luminosi nel cielo ma...</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Le stelle scintillano, i pianeti no.</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I pianeti sorgono ad est e tramontano ad ovest, seguendo un percorso simile a quello del Sole e della Luna. Pertanto, se un corpo celeste sembra muoversi in linea retta è più probabile che sia un pianeta</a:t>
            </a:r>
            <a:endParaRPr sz="1800">
              <a:latin typeface="Calibri"/>
              <a:ea typeface="Calibri"/>
              <a:cs typeface="Calibri"/>
              <a:sym typeface="Calibri"/>
            </a:endParaRPr>
          </a:p>
          <a:p>
            <a:pPr marL="457200" lvl="0" indent="0" algn="l" rtl="0">
              <a:spcBef>
                <a:spcPts val="0"/>
              </a:spcBef>
              <a:spcAft>
                <a:spcPts val="0"/>
              </a:spcAft>
              <a:buNone/>
            </a:pPr>
            <a:r>
              <a:rPr lang="it" sz="1800">
                <a:latin typeface="Calibri"/>
                <a:ea typeface="Calibri"/>
                <a:cs typeface="Calibri"/>
                <a:sym typeface="Calibri"/>
              </a:rPr>
              <a:t>Se osservi il cielo di notte le stelle tendono muoversi secondo uno schema circolare, attorno alla stella polare</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1494225" y="445025"/>
            <a:ext cx="7421700" cy="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latin typeface="Calibri"/>
                <a:ea typeface="Calibri"/>
                <a:cs typeface="Calibri"/>
                <a:sym typeface="Calibri"/>
              </a:rPr>
              <a:t>Osservazioni astronomiche: le fasi lunari</a:t>
            </a:r>
            <a:endParaRPr b="1">
              <a:latin typeface="Calibri"/>
              <a:ea typeface="Calibri"/>
              <a:cs typeface="Calibri"/>
              <a:sym typeface="Calibri"/>
            </a:endParaRPr>
          </a:p>
        </p:txBody>
      </p:sp>
      <p:sp>
        <p:nvSpPr>
          <p:cNvPr id="115" name="Google Shape;115;p20"/>
          <p:cNvSpPr txBox="1"/>
          <p:nvPr/>
        </p:nvSpPr>
        <p:spPr>
          <a:xfrm>
            <a:off x="1391375" y="1020350"/>
            <a:ext cx="3620700" cy="376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E’ uno dei fenomeni celesti più     facili da osservare. </a:t>
            </a:r>
            <a:endParaRPr sz="1800">
              <a:latin typeface="Calibri"/>
              <a:ea typeface="Calibri"/>
              <a:cs typeface="Calibri"/>
              <a:sym typeface="Calibri"/>
            </a:endParaRPr>
          </a:p>
          <a:p>
            <a:pPr marL="0" lvl="0" indent="0" algn="l" rtl="0">
              <a:spcBef>
                <a:spcPts val="1000"/>
              </a:spcBef>
              <a:spcAft>
                <a:spcPts val="0"/>
              </a:spcAft>
              <a:buNone/>
            </a:pPr>
            <a:r>
              <a:rPr lang="it" sz="1800">
                <a:latin typeface="Calibri"/>
                <a:ea typeface="Calibri"/>
                <a:cs typeface="Calibri"/>
                <a:sym typeface="Calibri"/>
              </a:rPr>
              <a:t>Ci sono quattro </a:t>
            </a:r>
            <a:r>
              <a:rPr lang="it" sz="1800">
                <a:solidFill>
                  <a:schemeClr val="dk1"/>
                </a:solidFill>
                <a:latin typeface="Calibri"/>
                <a:ea typeface="Calibri"/>
                <a:cs typeface="Calibri"/>
                <a:sym typeface="Calibri"/>
              </a:rPr>
              <a:t>fasi </a:t>
            </a:r>
            <a:r>
              <a:rPr lang="it" sz="1800">
                <a:latin typeface="Calibri"/>
                <a:ea typeface="Calibri"/>
                <a:cs typeface="Calibri"/>
                <a:sym typeface="Calibri"/>
              </a:rPr>
              <a:t>principali: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Luna nuova o novilunio</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Luna crescente (primo quarto)</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Luna piena o plenilunio</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Luna calante (ultimo quarto)</a:t>
            </a:r>
            <a:endParaRPr sz="1800">
              <a:latin typeface="Calibri"/>
              <a:ea typeface="Calibri"/>
              <a:cs typeface="Calibri"/>
              <a:sym typeface="Calibri"/>
            </a:endParaRPr>
          </a:p>
          <a:p>
            <a:pPr marL="0" lvl="0" indent="0" algn="l" rtl="0">
              <a:spcBef>
                <a:spcPts val="1000"/>
              </a:spcBef>
              <a:spcAft>
                <a:spcPts val="0"/>
              </a:spcAft>
              <a:buNone/>
            </a:pPr>
            <a:r>
              <a:rPr lang="it" sz="1800">
                <a:latin typeface="Calibri"/>
                <a:ea typeface="Calibri"/>
                <a:cs typeface="Calibri"/>
                <a:sym typeface="Calibri"/>
              </a:rPr>
              <a:t>Durante il novilunio la Luna è interposta fra la Terra e il Sole, per cui la faccia visibile dalla Terra è completamente in ombra e noi non riusciamo a vederla.</a:t>
            </a:r>
            <a:endParaRPr sz="1800">
              <a:latin typeface="Calibri"/>
              <a:ea typeface="Calibri"/>
              <a:cs typeface="Calibri"/>
              <a:sym typeface="Calibri"/>
            </a:endParaRPr>
          </a:p>
        </p:txBody>
      </p:sp>
      <p:sp>
        <p:nvSpPr>
          <p:cNvPr id="116" name="Google Shape;116;p20"/>
          <p:cNvSpPr txBox="1"/>
          <p:nvPr/>
        </p:nvSpPr>
        <p:spPr>
          <a:xfrm>
            <a:off x="4876800" y="4492000"/>
            <a:ext cx="39498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Andreas Cellarius, Atlas coelestis seu Harmonia Macrocosmica. Fasi lunari</a:t>
            </a:r>
            <a:endParaRPr sz="1300"/>
          </a:p>
        </p:txBody>
      </p:sp>
      <p:pic>
        <p:nvPicPr>
          <p:cNvPr id="117" name="Google Shape;117;p20"/>
          <p:cNvPicPr preferRelativeResize="0"/>
          <p:nvPr/>
        </p:nvPicPr>
        <p:blipFill>
          <a:blip r:embed="rId3">
            <a:alphaModFix/>
          </a:blip>
          <a:stretch>
            <a:fillRect/>
          </a:stretch>
        </p:blipFill>
        <p:spPr>
          <a:xfrm>
            <a:off x="4876713" y="1096550"/>
            <a:ext cx="3949973" cy="3435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Aristotele</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3" name="Google Shape;123;p21"/>
          <p:cNvSpPr txBox="1"/>
          <p:nvPr/>
        </p:nvSpPr>
        <p:spPr>
          <a:xfrm>
            <a:off x="1476625" y="1122000"/>
            <a:ext cx="3375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Aristotele (IV sec. aC) credeva in una netta separazione tra la Terra, luogo di imperfezione e corruzione, e gli astri, considerati eterni e perfetti.</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it" sz="1800">
                <a:solidFill>
                  <a:schemeClr val="dk1"/>
                </a:solidFill>
                <a:latin typeface="Calibri"/>
                <a:ea typeface="Calibri"/>
                <a:cs typeface="Calibri"/>
                <a:sym typeface="Calibri"/>
              </a:rPr>
              <a:t>Concepì la Terra immobile al centro dell'Universo con tutti gli altri corpi incastonati in sfere cristalline che ruotavano attorno ad essa.</a:t>
            </a:r>
            <a:endParaRPr sz="1800">
              <a:solidFill>
                <a:schemeClr val="dk1"/>
              </a:solidFill>
              <a:latin typeface="Calibri"/>
              <a:ea typeface="Calibri"/>
              <a:cs typeface="Calibri"/>
              <a:sym typeface="Calibri"/>
            </a:endParaRPr>
          </a:p>
        </p:txBody>
      </p:sp>
      <p:pic>
        <p:nvPicPr>
          <p:cNvPr id="124" name="Google Shape;124;p21"/>
          <p:cNvPicPr preferRelativeResize="0"/>
          <p:nvPr/>
        </p:nvPicPr>
        <p:blipFill>
          <a:blip r:embed="rId3">
            <a:alphaModFix/>
          </a:blip>
          <a:stretch>
            <a:fillRect/>
          </a:stretch>
        </p:blipFill>
        <p:spPr>
          <a:xfrm>
            <a:off x="5875125" y="203050"/>
            <a:ext cx="1720275" cy="2301725"/>
          </a:xfrm>
          <a:prstGeom prst="rect">
            <a:avLst/>
          </a:prstGeom>
          <a:noFill/>
          <a:ln>
            <a:noFill/>
          </a:ln>
        </p:spPr>
      </p:pic>
      <p:sp>
        <p:nvSpPr>
          <p:cNvPr id="125" name="Google Shape;125;p21"/>
          <p:cNvSpPr txBox="1"/>
          <p:nvPr/>
        </p:nvSpPr>
        <p:spPr>
          <a:xfrm>
            <a:off x="5806525" y="2417850"/>
            <a:ext cx="18684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Clr>
                <a:srgbClr val="000000"/>
              </a:buClr>
              <a:buSzPts val="1100"/>
              <a:buFont typeface="Arial"/>
              <a:buNone/>
            </a:pPr>
            <a:r>
              <a:rPr lang="it" sz="700">
                <a:solidFill>
                  <a:srgbClr val="000000"/>
                </a:solidFill>
                <a:latin typeface="Calibri"/>
                <a:ea typeface="Calibri"/>
                <a:cs typeface="Calibri"/>
                <a:sym typeface="Calibri"/>
              </a:rPr>
              <a:t>Busto di Aristotele. Palazzo Altemps, Roma</a:t>
            </a:r>
            <a:endParaRPr sz="900"/>
          </a:p>
        </p:txBody>
      </p:sp>
      <p:pic>
        <p:nvPicPr>
          <p:cNvPr id="126" name="Google Shape;126;p21"/>
          <p:cNvPicPr preferRelativeResize="0"/>
          <p:nvPr/>
        </p:nvPicPr>
        <p:blipFill>
          <a:blip r:embed="rId4">
            <a:alphaModFix/>
          </a:blip>
          <a:stretch>
            <a:fillRect/>
          </a:stretch>
        </p:blipFill>
        <p:spPr>
          <a:xfrm>
            <a:off x="5479137" y="2862750"/>
            <a:ext cx="2523176" cy="20507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1698</Words>
  <Application>Microsoft Office PowerPoint</Application>
  <PresentationFormat>Presentazione su schermo (16:9)</PresentationFormat>
  <Paragraphs>153</Paragraphs>
  <Slides>14</Slides>
  <Notes>14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Noto Sans Symbols</vt:lpstr>
      <vt:lpstr>Simple Light</vt:lpstr>
      <vt:lpstr>Galileo e i fenomeni celesti</vt:lpstr>
      <vt:lpstr>Presentazione standard di PowerPoint</vt:lpstr>
      <vt:lpstr>Presentazione standard di PowerPoint</vt:lpstr>
      <vt:lpstr>Presentazione standard di PowerPoint</vt:lpstr>
      <vt:lpstr>Presentazione standard di PowerPoint</vt:lpstr>
      <vt:lpstr>Com’era concepita la sfera celeste nel mondo antico</vt:lpstr>
      <vt:lpstr>Osservazioni astronomiche: come distinguere un pianeta da una stella ad occhio nudo</vt:lpstr>
      <vt:lpstr>Osservazioni astronomiche: le fasi lunari</vt:lpstr>
      <vt:lpstr>Aristotele </vt:lpstr>
      <vt:lpstr>Presentazione standard di PowerPoint</vt:lpstr>
      <vt:lpstr>Presentazione standard di PowerPoint</vt:lpstr>
      <vt:lpstr>Presentazione standard di PowerPoint</vt:lpstr>
      <vt:lpstr>Presentazione standard di PowerPoint</vt:lpstr>
      <vt:lpstr>Galileo Galileo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Dall’occhio al cannocchiale,  Galileo e i fenomeni celesti</dc:title>
  <cp:lastModifiedBy>Cecilia Foianesi</cp:lastModifiedBy>
  <cp:revision>10</cp:revision>
  <dcterms:modified xsi:type="dcterms:W3CDTF">2022-03-24T11:20:22Z</dcterms:modified>
  <cp:contentStatus/>
</cp:coreProperties>
</file>