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30" autoAdjust="0"/>
  </p:normalViewPr>
  <p:slideViewPr>
    <p:cSldViewPr snapToGrid="0">
      <p:cViewPr varScale="1">
        <p:scale>
          <a:sx n="148" d="100"/>
          <a:sy n="148" d="100"/>
        </p:scale>
        <p:origin x="53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ogo.museogalileo.it/approfondimento/MacchieSolari.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useogalileo.it/it/museo/esplora/incontra-galileo/31-opere/457-istoria-e-dimostrazioni-intorno-alle-macchie-solari-1613.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useogalileo.it/it/museo/impara/online/56-video-didattici-di-storia-della-scienza/530-macchiesolari-i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atalogo.museogalileo.it/multimedia/Elioscopio.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ibdig.museogalileo.it/Teca/Viewer?an=354802&amp;pag=282&amp;lang=it&amp;q=auror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useogalileo.it/it/museo/esplora/incontra-galileo/31-opere/459-il-saggiatore-1623.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o.museogalileo.it/oggetto/TuboAuroraElettrica.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atalogo.museogalileo.it/oggetto/AmpollaAuroraElettrica.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talogo.museogalileo.it/multimedia/AuroraElettrica.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talogo.museogalileo.it/biografia/GalileoGalilei.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ogo.museogalileo.it/sezione/MisuraTempoNotteAstrolabiNotturnali.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o.museogalileo.it/multimedia/UsoAstronomicoAstrolabioPiano.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o.museogalileo.it/sezione/MisuraTempoGiornoOrologiSolar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talogo.museogalileo.it/multimedia/Meridiana.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atalogo.museogalileo.it/approfondimento/OrologioSolar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talogo.museogalileo.it/sala/SalaVII.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o.museogalileo.it/sezione/TelescopioOsservareMisurareFenomeniCelesti.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atalogo.museogalileo.it/oggetto/CannocchialeGalileo_n01.html" TargetMode="External"/><Relationship Id="rId4" Type="http://schemas.openxmlformats.org/officeDocument/2006/relationships/hyperlink" Target="https://catalogo.museogalileo.it/oggetto/CannocchialeGalileo.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o.museogalileo.it/multimedia/Cannocchial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ogo.museogalileo.it/approfondimento/TelescopioCannocchial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04eaea1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04eaea1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https://catalogo.museogalileo.it/approfondimento/MacchieSolari.html</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Maggiori informazioni sull’opera di Galileo </a:t>
            </a:r>
            <a:r>
              <a:rPr lang="it" i="1">
                <a:solidFill>
                  <a:schemeClr val="dk1"/>
                </a:solidFill>
              </a:rPr>
              <a:t>Istoria e dimostrazioni intorno alle macchie solari e loro accidenti</a:t>
            </a:r>
            <a:r>
              <a:rPr lang="it">
                <a:solidFill>
                  <a:schemeClr val="dk1"/>
                </a:solidFill>
              </a:rPr>
              <a:t> all’indirizzo </a:t>
            </a:r>
            <a:r>
              <a:rPr lang="it" u="sng">
                <a:solidFill>
                  <a:schemeClr val="hlink"/>
                </a:solidFill>
                <a:hlinkClick r:id="rId4"/>
              </a:rPr>
              <a:t>https://www.museogalileo.it/it/museo/esplora/incontra-galileo/31-opere/457-istoria-e-dimostrazioni-intorno-alle-macchie-solari-1613.html</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504eaea1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504eaea1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https://www.museogalileo.it/it/museo/impara/online/56-video-didattici-di-storia-della-scienza/530-macchiesolari-it.html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5fbe5742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5fbe574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https://catalogo.museogalileo.it/multimedia/Elioscopio.html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4e9207e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54e9207e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t>Leggi il passaggio da </a:t>
            </a:r>
            <a:r>
              <a:rPr lang="it" i="1">
                <a:solidFill>
                  <a:schemeClr val="dk1"/>
                </a:solidFill>
              </a:rPr>
              <a:t>Il </a:t>
            </a:r>
            <a:r>
              <a:rPr lang="it" i="1"/>
              <a:t>Saggiatore </a:t>
            </a:r>
            <a:r>
              <a:rPr lang="it"/>
              <a:t>all’indirizzo </a:t>
            </a:r>
            <a:r>
              <a:rPr lang="it" u="sng">
                <a:solidFill>
                  <a:schemeClr val="hlink"/>
                </a:solidFill>
                <a:hlinkClick r:id="rId3"/>
              </a:rPr>
              <a:t>https://bibdig.museogalileo.it/Teca/Viewer?an=354802&amp;pag=282&amp;lang=it&amp;q=aurora</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maggiori informazioni su</a:t>
            </a:r>
            <a:r>
              <a:rPr lang="it" i="1">
                <a:solidFill>
                  <a:schemeClr val="dk1"/>
                </a:solidFill>
              </a:rPr>
              <a:t> Il Saggiatore </a:t>
            </a:r>
            <a:r>
              <a:rPr lang="it">
                <a:solidFill>
                  <a:schemeClr val="dk1"/>
                </a:solidFill>
              </a:rPr>
              <a:t>vedi </a:t>
            </a:r>
            <a:r>
              <a:rPr lang="it" u="sng">
                <a:solidFill>
                  <a:schemeClr val="hlink"/>
                </a:solidFill>
                <a:hlinkClick r:id="rId4"/>
              </a:rPr>
              <a:t>https://www.museogalileo.it/it/museo/esplora/incontra-galileo/31-opere/459-il-saggiatore-1623.html</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4e9207e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54e9207e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t>Per maggiori informazioni vedi </a:t>
            </a:r>
            <a:r>
              <a:rPr lang="it" u="sng">
                <a:solidFill>
                  <a:schemeClr val="hlink"/>
                </a:solidFill>
                <a:hlinkClick r:id="rId3"/>
              </a:rPr>
              <a:t>https://catalogo.museogalileo.it/oggetto/TuboAuroraElettrica.html</a:t>
            </a:r>
            <a:r>
              <a:rPr lang="it"/>
              <a:t>  e </a:t>
            </a:r>
            <a:r>
              <a:rPr lang="it" u="sng">
                <a:solidFill>
                  <a:schemeClr val="hlink"/>
                </a:solidFill>
                <a:hlinkClick r:id="rId4"/>
              </a:rPr>
              <a:t>https://catalogo.museogalileo.it/oggetto/AmpollaAuroraElettrica.html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54e9207e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54e9207e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https://catalogo.museogalileo.it/multimedia/AuroraElettrica.html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04eaea1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04eaea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a:p>
          <a:p>
            <a:pPr marL="0" lvl="0" indent="0" algn="l" rtl="0">
              <a:spcBef>
                <a:spcPts val="0"/>
              </a:spcBef>
              <a:spcAft>
                <a:spcPts val="0"/>
              </a:spcAft>
              <a:buClr>
                <a:schemeClr val="dk1"/>
              </a:buClr>
              <a:buSzPts val="1100"/>
              <a:buFont typeface="Arial"/>
              <a:buNone/>
            </a:pPr>
            <a:r>
              <a:rPr lang="it"/>
              <a:t>Per una breve biografia dello scienziato vedi </a:t>
            </a:r>
            <a:r>
              <a:rPr lang="it" u="sng">
                <a:solidFill>
                  <a:schemeClr val="hlink"/>
                </a:solidFill>
                <a:hlinkClick r:id="rId3"/>
              </a:rPr>
              <a:t>https://catalogo.museogalileo.it/biografia/GalileoGalilei.html</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3ada7be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3ada7be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https://catalogo.museogalileo.it/sezione/MisuraTempoNotteAstrolabiNotturnali.html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https://catalogo.museogalileo.it/multimedia/UsoAstronomicoAstrolabioPiano.html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54e9207e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54e9207e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https://catalogo.museogalileo.it/sezione/MisuraTempoGiornoOrologiSolari.html</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54e9207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54e9207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https://catalogo.museogalileo.it/multimedia/Meridiana.html</a:t>
            </a:r>
            <a:endParaRPr/>
          </a:p>
          <a:p>
            <a:pPr marL="0" lvl="0" indent="0" algn="l" rtl="0">
              <a:spcBef>
                <a:spcPts val="0"/>
              </a:spcBef>
              <a:spcAft>
                <a:spcPts val="0"/>
              </a:spcAft>
              <a:buNone/>
            </a:pPr>
            <a:r>
              <a:rPr lang="it"/>
              <a:t>Per maggiori informazioni leggi </a:t>
            </a:r>
            <a:r>
              <a:rPr lang="it" u="sng">
                <a:solidFill>
                  <a:schemeClr val="hlink"/>
                </a:solidFill>
                <a:hlinkClick r:id="rId4"/>
              </a:rPr>
              <a:t>https://catalogo.museogalileo.it/approfondimento/OrologioSolare.html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504eaea1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504eaea1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https://catalogo.museogalileo.it/sala/SalaVII.html</a:t>
            </a:r>
            <a:endParaRPr b="1"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3ada7be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3ada7be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t>Maggiori informazioni all’indirizzo </a:t>
            </a:r>
            <a:r>
              <a:rPr lang="it" u="sng">
                <a:solidFill>
                  <a:schemeClr val="hlink"/>
                </a:solidFill>
                <a:hlinkClick r:id="rId3"/>
              </a:rPr>
              <a:t>https://catalogo.museogalileo.it/sezione/TelescopioOsservareMisurareFenomeniCelesti.html</a:t>
            </a:r>
            <a:endParaRPr/>
          </a:p>
          <a:p>
            <a:pPr marL="0" lvl="0" indent="0" algn="l" rtl="0">
              <a:spcBef>
                <a:spcPts val="0"/>
              </a:spcBef>
              <a:spcAft>
                <a:spcPts val="0"/>
              </a:spcAft>
              <a:buClr>
                <a:schemeClr val="dk1"/>
              </a:buClr>
              <a:buSzPts val="1100"/>
              <a:buFont typeface="Arial"/>
              <a:buNone/>
            </a:pPr>
            <a:r>
              <a:rPr lang="it"/>
              <a:t>Per i cannocchiali di Galileo vedi  </a:t>
            </a:r>
            <a:r>
              <a:rPr lang="it" u="sng">
                <a:solidFill>
                  <a:schemeClr val="hlink"/>
                </a:solidFill>
                <a:hlinkClick r:id="rId4"/>
              </a:rPr>
              <a:t>https://catalogo.museogalileo.it/oggetto/CannocchialeGalileo.html</a:t>
            </a:r>
            <a:r>
              <a:rPr lang="it"/>
              <a:t> e </a:t>
            </a:r>
            <a:r>
              <a:rPr lang="it" u="sng">
                <a:solidFill>
                  <a:schemeClr val="hlink"/>
                </a:solidFill>
                <a:hlinkClick r:id="rId5"/>
              </a:rPr>
              <a:t>https://catalogo.museogalileo.it/oggetto/CannocchialeGalileo_n01.html</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504eaea1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504eaea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https://catalogo.museogalileo.it/multimedia/Cannocchiale.html</a:t>
            </a:r>
            <a:endParaRPr b="1"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504eaea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504eaea1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https://catalogo.museogalileo.it/approfondimento/TelescopioCannocchiale.html</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useogalileo.it/it/museo/impara/online/56-video-didattici-di-storia-della-scienza/530-macchiesolari-it.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video.museogalileo.it/hd/i500175.mp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video.museogalileo.it/hd/i500183.mp4"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portalegalileo.museogalileo.it/indice.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i500169.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ideo.museogalileo.it/hd/i500084.m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video.museogalileo.it/hd/i16732.mp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ideo.museogalileo.it/hd/i500033.mp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it" sz="3480" dirty="0" smtClean="0">
                <a:latin typeface="Calibri"/>
                <a:ea typeface="Calibri"/>
                <a:cs typeface="Calibri"/>
                <a:sym typeface="Calibri"/>
              </a:rPr>
              <a:t>Galileo </a:t>
            </a:r>
            <a:r>
              <a:rPr lang="it" sz="3480" dirty="0">
                <a:latin typeface="Calibri"/>
                <a:ea typeface="Calibri"/>
                <a:cs typeface="Calibri"/>
                <a:sym typeface="Calibri"/>
              </a:rPr>
              <a:t>e i fenomeni celesti</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142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Post-visita </a:t>
            </a:r>
            <a:endParaRPr sz="2600">
              <a:latin typeface="Calibri"/>
              <a:ea typeface="Calibri"/>
              <a:cs typeface="Calibri"/>
              <a:sym typeface="Calibri"/>
            </a:endParaRPr>
          </a:p>
          <a:p>
            <a:pPr marL="0" lvl="0" indent="0" algn="ctr" rtl="0">
              <a:spcBef>
                <a:spcPts val="0"/>
              </a:spcBef>
              <a:spcAft>
                <a:spcPts val="0"/>
              </a:spcAft>
              <a:buNone/>
            </a:pPr>
            <a:r>
              <a:rPr lang="it" sz="1632">
                <a:latin typeface="Calibri"/>
                <a:ea typeface="Calibri"/>
                <a:cs typeface="Calibri"/>
                <a:sym typeface="Calibri"/>
              </a:rPr>
              <a:t>Materiali di approfondimento</a:t>
            </a:r>
            <a:endParaRPr sz="1632">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(Scuole secondarie di secondo grado, 14-18 anni)</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Le macchie solari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5" name="Google Shape;125;p22"/>
          <p:cNvSpPr txBox="1"/>
          <p:nvPr/>
        </p:nvSpPr>
        <p:spPr>
          <a:xfrm>
            <a:off x="1394350" y="1195325"/>
            <a:ext cx="3369900" cy="336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highlight>
                  <a:srgbClr val="FFFFFF"/>
                </a:highlight>
                <a:latin typeface="Calibri"/>
                <a:ea typeface="Calibri"/>
                <a:cs typeface="Calibri"/>
                <a:sym typeface="Calibri"/>
              </a:rPr>
              <a:t>Le macchie solari furono osservate per la prima volta da Galileo nel 1610. Per lo scienziato pisano erano nubi piatte incollate sulla superficie del Sole.</a:t>
            </a:r>
            <a:endParaRPr sz="1800">
              <a:solidFill>
                <a:schemeClr val="dk1"/>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chemeClr val="dk1"/>
                </a:solidFill>
                <a:highlight>
                  <a:srgbClr val="FFFFFF"/>
                </a:highlight>
                <a:latin typeface="Calibri"/>
                <a:ea typeface="Calibri"/>
                <a:cs typeface="Calibri"/>
                <a:sym typeface="Calibri"/>
              </a:rPr>
              <a:t>L'osservazione delle macchie solari mise in crisi sia la secolare concezione del Sole come astro perfetto sia la immutabilità dei cieli, teorie sostenute dagli aristotelici.</a:t>
            </a:r>
            <a:endParaRPr sz="1800">
              <a:solidFill>
                <a:schemeClr val="dk1"/>
              </a:solidFill>
              <a:highlight>
                <a:srgbClr val="FFFFFF"/>
              </a:highlight>
              <a:latin typeface="Calibri"/>
              <a:ea typeface="Calibri"/>
              <a:cs typeface="Calibri"/>
              <a:sym typeface="Calibri"/>
            </a:endParaRPr>
          </a:p>
        </p:txBody>
      </p:sp>
      <p:pic>
        <p:nvPicPr>
          <p:cNvPr id="126" name="Google Shape;126;p22"/>
          <p:cNvPicPr preferRelativeResize="0"/>
          <p:nvPr/>
        </p:nvPicPr>
        <p:blipFill>
          <a:blip r:embed="rId3">
            <a:alphaModFix/>
          </a:blip>
          <a:stretch>
            <a:fillRect/>
          </a:stretch>
        </p:blipFill>
        <p:spPr>
          <a:xfrm>
            <a:off x="5782800" y="445025"/>
            <a:ext cx="2495651" cy="3955075"/>
          </a:xfrm>
          <a:prstGeom prst="rect">
            <a:avLst/>
          </a:prstGeom>
          <a:noFill/>
          <a:ln>
            <a:noFill/>
          </a:ln>
        </p:spPr>
      </p:pic>
      <p:sp>
        <p:nvSpPr>
          <p:cNvPr id="127" name="Google Shape;127;p22"/>
          <p:cNvSpPr txBox="1"/>
          <p:nvPr/>
        </p:nvSpPr>
        <p:spPr>
          <a:xfrm>
            <a:off x="5782775" y="4365075"/>
            <a:ext cx="2495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solidFill>
                  <a:schemeClr val="dk1"/>
                </a:solidFill>
                <a:latin typeface="Calibri"/>
                <a:ea typeface="Calibri"/>
                <a:cs typeface="Calibri"/>
                <a:sym typeface="Calibri"/>
              </a:rPr>
              <a:t>Galileo Galilei, </a:t>
            </a:r>
            <a:r>
              <a:rPr lang="it" sz="700" i="1">
                <a:solidFill>
                  <a:schemeClr val="dk1"/>
                </a:solidFill>
                <a:latin typeface="Calibri"/>
                <a:ea typeface="Calibri"/>
                <a:cs typeface="Calibri"/>
                <a:sym typeface="Calibri"/>
              </a:rPr>
              <a:t>Istoria e Dimostrazioni intorno alle macchie solari e loro accidenti.</a:t>
            </a:r>
            <a:r>
              <a:rPr lang="it" sz="700">
                <a:solidFill>
                  <a:schemeClr val="dk1"/>
                </a:solidFill>
                <a:latin typeface="Calibri"/>
                <a:ea typeface="Calibri"/>
                <a:cs typeface="Calibri"/>
                <a:sym typeface="Calibri"/>
              </a:rPr>
              <a:t> Macchie solari osservate da Galileo Galilei il 27 e 28 giugno 1612</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Le macchie solari</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33" name="Google Shape;133;p23"/>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sp>
        <p:nvSpPr>
          <p:cNvPr id="134" name="Google Shape;134;p23"/>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Oggigiorno le macchie sono considerate una misura dell’attività del Sole, ma Galileo pensava che fossero nuvole incollate sulla sua superficie.</a:t>
            </a:r>
            <a:endParaRPr sz="1800">
              <a:latin typeface="Calibri"/>
              <a:ea typeface="Calibri"/>
              <a:cs typeface="Calibri"/>
              <a:sym typeface="Calibri"/>
            </a:endParaRPr>
          </a:p>
        </p:txBody>
      </p:sp>
      <p:pic>
        <p:nvPicPr>
          <p:cNvPr id="135" name="Google Shape;135;p23">
            <a:hlinkClick r:id="rId3"/>
          </p:cNvPr>
          <p:cNvPicPr preferRelativeResize="0"/>
          <p:nvPr/>
        </p:nvPicPr>
        <p:blipFill>
          <a:blip r:embed="rId4">
            <a:alphaModFix/>
          </a:blip>
          <a:stretch>
            <a:fillRect/>
          </a:stretch>
        </p:blipFill>
        <p:spPr>
          <a:xfrm>
            <a:off x="1574279" y="2028576"/>
            <a:ext cx="5072397" cy="2770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Elioscopio</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41" name="Google Shape;141;p24"/>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42" name="Google Shape;142;p24"/>
          <p:cNvSpPr txBox="1"/>
          <p:nvPr/>
        </p:nvSpPr>
        <p:spPr>
          <a:xfrm>
            <a:off x="1476625" y="893400"/>
            <a:ext cx="722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Galileo usò l'elioscopio per osservare il Sole senza danneggiarsi gli occhi.</a:t>
            </a:r>
            <a:endParaRPr sz="1800">
              <a:latin typeface="Calibri"/>
              <a:ea typeface="Calibri"/>
              <a:cs typeface="Calibri"/>
              <a:sym typeface="Calibri"/>
            </a:endParaRPr>
          </a:p>
        </p:txBody>
      </p:sp>
      <p:pic>
        <p:nvPicPr>
          <p:cNvPr id="143" name="Google Shape;143;p24">
            <a:hlinkClick r:id="rId3"/>
          </p:cNvPr>
          <p:cNvPicPr preferRelativeResize="0"/>
          <p:nvPr/>
        </p:nvPicPr>
        <p:blipFill>
          <a:blip r:embed="rId4">
            <a:alphaModFix/>
          </a:blip>
          <a:stretch>
            <a:fillRect/>
          </a:stretch>
        </p:blipFill>
        <p:spPr>
          <a:xfrm>
            <a:off x="1555705" y="2066375"/>
            <a:ext cx="4907020" cy="273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500" b="1">
                <a:latin typeface="Calibri"/>
                <a:ea typeface="Calibri"/>
                <a:cs typeface="Calibri"/>
                <a:sym typeface="Calibri"/>
              </a:rPr>
              <a:t>Galileo e l’aurora boreale</a:t>
            </a:r>
            <a:endParaRPr sz="2500" b="1">
              <a:latin typeface="Calibri"/>
              <a:ea typeface="Calibri"/>
              <a:cs typeface="Calibri"/>
              <a:sym typeface="Calibri"/>
            </a:endParaRPr>
          </a:p>
          <a:p>
            <a:pPr marL="0" lvl="0" indent="0" algn="l" rtl="0">
              <a:spcBef>
                <a:spcPts val="0"/>
              </a:spcBef>
              <a:spcAft>
                <a:spcPts val="0"/>
              </a:spcAft>
              <a:buNone/>
            </a:pPr>
            <a:endParaRPr sz="2500" b="1">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p:txBody>
      </p:sp>
      <p:sp>
        <p:nvSpPr>
          <p:cNvPr id="149" name="Google Shape;149;p25"/>
          <p:cNvSpPr txBox="1"/>
          <p:nvPr/>
        </p:nvSpPr>
        <p:spPr>
          <a:xfrm>
            <a:off x="1394350" y="1119125"/>
            <a:ext cx="4533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chemeClr val="dk1"/>
                </a:solidFill>
                <a:highlight>
                  <a:srgbClr val="FFFFFF"/>
                </a:highlight>
                <a:latin typeface="Calibri"/>
                <a:ea typeface="Calibri"/>
                <a:cs typeface="Calibri"/>
                <a:sym typeface="Calibri"/>
              </a:rPr>
              <a:t>Forse non tutti sanno che, tra le novità celesti osservate da Galileo, c’è anche quella riguardante il fenomeno dell’aurora boreale. In diverse parti del Saggiatore, opera del 1623 incentrata sul tema delle comete, discusso con il padre gesuita Orazio Grassi, Galileo parla infatti dei “…vapori che ci rappresentano quella intempestiva aurora boreale, i quali, sì come tutti s’illuminano, tutti ancora luminosi ci si dimostrano…”. Il termine fu coniato proprio da Galileo per richiamare il nome della dea greca dell’alba, Aurora e quello del vento del nord, Borea.</a:t>
            </a:r>
            <a:endParaRPr sz="1800">
              <a:solidFill>
                <a:schemeClr val="dk1"/>
              </a:solidFill>
              <a:highlight>
                <a:srgbClr val="FFFFFF"/>
              </a:highlight>
              <a:latin typeface="Calibri"/>
              <a:ea typeface="Calibri"/>
              <a:cs typeface="Calibri"/>
              <a:sym typeface="Calibri"/>
            </a:endParaRPr>
          </a:p>
        </p:txBody>
      </p:sp>
      <p:pic>
        <p:nvPicPr>
          <p:cNvPr id="150" name="Google Shape;150;p25"/>
          <p:cNvPicPr preferRelativeResize="0"/>
          <p:nvPr/>
        </p:nvPicPr>
        <p:blipFill>
          <a:blip r:embed="rId3">
            <a:alphaModFix/>
          </a:blip>
          <a:stretch>
            <a:fillRect/>
          </a:stretch>
        </p:blipFill>
        <p:spPr>
          <a:xfrm>
            <a:off x="6079750" y="1170125"/>
            <a:ext cx="2606300" cy="3538050"/>
          </a:xfrm>
          <a:prstGeom prst="rect">
            <a:avLst/>
          </a:prstGeom>
          <a:noFill/>
          <a:ln>
            <a:noFill/>
          </a:ln>
        </p:spPr>
      </p:pic>
      <p:sp>
        <p:nvSpPr>
          <p:cNvPr id="151" name="Google Shape;151;p25"/>
          <p:cNvSpPr txBox="1"/>
          <p:nvPr/>
        </p:nvSpPr>
        <p:spPr>
          <a:xfrm>
            <a:off x="6089000" y="4651925"/>
            <a:ext cx="25878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Galileo Galilei, </a:t>
            </a:r>
            <a:r>
              <a:rPr lang="it" sz="700" i="1">
                <a:latin typeface="Calibri"/>
                <a:ea typeface="Calibri"/>
                <a:cs typeface="Calibri"/>
                <a:sym typeface="Calibri"/>
              </a:rPr>
              <a:t>Il Saggiatore</a:t>
            </a:r>
            <a:r>
              <a:rPr lang="it" sz="700">
                <a:latin typeface="Calibri"/>
                <a:ea typeface="Calibri"/>
                <a:cs typeface="Calibri"/>
                <a:sym typeface="Calibri"/>
              </a:rPr>
              <a:t>, 1623. Frontespizio</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Un'aurora "portatile"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57" name="Google Shape;157;p26"/>
          <p:cNvSpPr txBox="1"/>
          <p:nvPr/>
        </p:nvSpPr>
        <p:spPr>
          <a:xfrm>
            <a:off x="1377550" y="1078350"/>
            <a:ext cx="4344900" cy="391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highlight>
                  <a:srgbClr val="FFFFFF"/>
                </a:highlight>
                <a:latin typeface="Calibri"/>
                <a:ea typeface="Calibri"/>
                <a:cs typeface="Calibri"/>
                <a:sym typeface="Calibri"/>
              </a:rPr>
              <a:t>L'aurora boreale è prodotta dalle particelle cariche del Sole trasportate dal vento solare che vengono deviate dal campo magnetico terrestre e si scontrano con le molecole di gas nell'atmosfera.</a:t>
            </a:r>
            <a:endParaRPr sz="1800">
              <a:solidFill>
                <a:schemeClr val="dk1"/>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chemeClr val="dk1"/>
                </a:solidFill>
                <a:highlight>
                  <a:srgbClr val="FFFFFF"/>
                </a:highlight>
                <a:latin typeface="Calibri"/>
                <a:ea typeface="Calibri"/>
                <a:cs typeface="Calibri"/>
                <a:sym typeface="Calibri"/>
              </a:rPr>
              <a:t>Alla fine del Settecento gli scienziati tentarono di “riprodurre” il fenomeno per comprenderne meglio le origini utilizzando macchine a elettricità statica come quelle appartenenti alla collezione della famiglia Lorena che si trova al secondo piano del Museo Galileo: tubi e ampolle per l’aurora elettrica.</a:t>
            </a:r>
            <a:endParaRPr sz="1800">
              <a:solidFill>
                <a:schemeClr val="dk1"/>
              </a:solidFill>
              <a:highlight>
                <a:srgbClr val="FFFFFF"/>
              </a:highlight>
              <a:latin typeface="Calibri"/>
              <a:ea typeface="Calibri"/>
              <a:cs typeface="Calibri"/>
              <a:sym typeface="Calibri"/>
            </a:endParaRPr>
          </a:p>
        </p:txBody>
      </p:sp>
      <p:pic>
        <p:nvPicPr>
          <p:cNvPr id="158" name="Google Shape;158;p26"/>
          <p:cNvPicPr preferRelativeResize="0"/>
          <p:nvPr/>
        </p:nvPicPr>
        <p:blipFill>
          <a:blip r:embed="rId3">
            <a:alphaModFix/>
          </a:blip>
          <a:stretch>
            <a:fillRect/>
          </a:stretch>
        </p:blipFill>
        <p:spPr>
          <a:xfrm>
            <a:off x="6364875" y="1052450"/>
            <a:ext cx="2007725" cy="3528500"/>
          </a:xfrm>
          <a:prstGeom prst="rect">
            <a:avLst/>
          </a:prstGeom>
          <a:noFill/>
          <a:ln>
            <a:noFill/>
          </a:ln>
        </p:spPr>
      </p:pic>
      <p:sp>
        <p:nvSpPr>
          <p:cNvPr id="159" name="Google Shape;159;p26"/>
          <p:cNvSpPr txBox="1"/>
          <p:nvPr/>
        </p:nvSpPr>
        <p:spPr>
          <a:xfrm>
            <a:off x="6364925" y="4534050"/>
            <a:ext cx="200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Tubo per l’aurora elettrica, XVIII sec.. </a:t>
            </a:r>
            <a:endParaRPr sz="700">
              <a:latin typeface="Calibri"/>
              <a:ea typeface="Calibri"/>
              <a:cs typeface="Calibri"/>
              <a:sym typeface="Calibri"/>
            </a:endParaRPr>
          </a:p>
          <a:p>
            <a:pPr marL="0" lvl="0" indent="0" algn="ctr" rtl="0">
              <a:spcBef>
                <a:spcPts val="0"/>
              </a:spcBef>
              <a:spcAft>
                <a:spcPts val="0"/>
              </a:spcAft>
              <a:buNone/>
            </a:pPr>
            <a:r>
              <a:rPr lang="it" sz="700">
                <a:latin typeface="Calibri"/>
                <a:ea typeface="Calibri"/>
                <a:cs typeface="Calibri"/>
                <a:sym typeface="Calibri"/>
              </a:rPr>
              <a:t>Museo Galileo, Firenze</a:t>
            </a:r>
            <a:endParaRPr sz="7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Aurora elettrica</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65" name="Google Shape;165;p27"/>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66" name="Google Shape;166;p27"/>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Questo tubo di vetro era utilizzato per produrre bagliori elettrici molto simili a quelli dell'aurora boreale .</a:t>
            </a:r>
            <a:endParaRPr sz="1800">
              <a:latin typeface="Calibri"/>
              <a:ea typeface="Calibri"/>
              <a:cs typeface="Calibri"/>
              <a:sym typeface="Calibri"/>
            </a:endParaRPr>
          </a:p>
        </p:txBody>
      </p:sp>
      <p:pic>
        <p:nvPicPr>
          <p:cNvPr id="167" name="Google Shape;167;p27">
            <a:hlinkClick r:id="rId3"/>
          </p:cNvPr>
          <p:cNvPicPr preferRelativeResize="0"/>
          <p:nvPr/>
        </p:nvPicPr>
        <p:blipFill>
          <a:blip r:embed="rId4">
            <a:alphaModFix/>
          </a:blip>
          <a:stretch>
            <a:fillRect/>
          </a:stretch>
        </p:blipFill>
        <p:spPr>
          <a:xfrm>
            <a:off x="1583770" y="2066375"/>
            <a:ext cx="4869430" cy="2732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Ulteriori informazioni su Galileo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73" name="Google Shape;173;p28"/>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Per approfondire la storia dell'uomo e dello scienziato consultare il Portale Galileo all'indirizzo</a:t>
            </a:r>
            <a:r>
              <a:rPr lang="it" sz="1800" u="sng">
                <a:solidFill>
                  <a:schemeClr val="hlink"/>
                </a:solidFill>
                <a:latin typeface="Calibri"/>
                <a:ea typeface="Calibri"/>
                <a:cs typeface="Calibri"/>
                <a:sym typeface="Calibri"/>
                <a:hlinkClick r:id="rId3"/>
              </a:rPr>
              <a:t> https://portalegalileo.museogalileo.it/indice.html</a:t>
            </a:r>
            <a:endParaRPr sz="1800">
              <a:latin typeface="Calibri"/>
              <a:ea typeface="Calibri"/>
              <a:cs typeface="Calibri"/>
              <a:sym typeface="Calibri"/>
            </a:endParaRPr>
          </a:p>
        </p:txBody>
      </p:sp>
      <p:pic>
        <p:nvPicPr>
          <p:cNvPr id="174" name="Google Shape;174;p28">
            <a:hlinkClick r:id="rId3"/>
          </p:cNvPr>
          <p:cNvPicPr preferRelativeResize="0"/>
          <p:nvPr/>
        </p:nvPicPr>
        <p:blipFill>
          <a:blip r:embed="rId4">
            <a:alphaModFix/>
          </a:blip>
          <a:stretch>
            <a:fillRect/>
          </a:stretch>
        </p:blipFill>
        <p:spPr>
          <a:xfrm>
            <a:off x="1622575" y="1708725"/>
            <a:ext cx="5997424" cy="3168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misura del tempo di notte: astrolabi e notturnali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63" name="Google Shape;63;p14"/>
          <p:cNvSpPr txBox="1"/>
          <p:nvPr/>
        </p:nvSpPr>
        <p:spPr>
          <a:xfrm>
            <a:off x="1509700" y="1170125"/>
            <a:ext cx="3616500" cy="364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600">
                <a:solidFill>
                  <a:schemeClr val="dk1"/>
                </a:solidFill>
                <a:latin typeface="Calibri"/>
                <a:ea typeface="Calibri"/>
                <a:cs typeface="Calibri"/>
                <a:sym typeface="Calibri"/>
              </a:rPr>
              <a:t>Estremamente versatili, gli astrolabi permettevano fra l'altro di conoscere l'ora sia di giorno che di notte grazie alla misura diretta dell'altezza del Sole o di una stella di riferimento. </a:t>
            </a:r>
            <a:endParaRPr sz="16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it" sz="1600">
                <a:solidFill>
                  <a:schemeClr val="dk1"/>
                </a:solidFill>
                <a:latin typeface="Calibri"/>
                <a:ea typeface="Calibri"/>
                <a:cs typeface="Calibri"/>
                <a:sym typeface="Calibri"/>
              </a:rPr>
              <a:t>Nel Cinquecento furono prodotti dispositivi di design europeo dedicati alla misura del tempo di notte. In particolare, i notturnali indicavano l'ora mediante la posizione delle ultime due stelle del Grande Carro rispetto alla Stella Polare. </a:t>
            </a:r>
            <a:endParaRPr sz="16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it" sz="1600">
                <a:solidFill>
                  <a:schemeClr val="dk1"/>
                </a:solidFill>
                <a:latin typeface="Calibri"/>
                <a:ea typeface="Calibri"/>
                <a:cs typeface="Calibri"/>
                <a:sym typeface="Calibri"/>
              </a:rPr>
              <a:t>Questi strumenti divenivano inutili quando il cielo era nuvoloso.</a:t>
            </a:r>
            <a:endParaRPr sz="1600">
              <a:solidFill>
                <a:schemeClr val="dk1"/>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5250325" y="1303275"/>
            <a:ext cx="3616499" cy="3091607"/>
          </a:xfrm>
          <a:prstGeom prst="rect">
            <a:avLst/>
          </a:prstGeom>
          <a:noFill/>
          <a:ln>
            <a:noFill/>
          </a:ln>
        </p:spPr>
      </p:pic>
      <p:sp>
        <p:nvSpPr>
          <p:cNvPr id="65" name="Google Shape;65;p14"/>
          <p:cNvSpPr txBox="1"/>
          <p:nvPr/>
        </p:nvSpPr>
        <p:spPr>
          <a:xfrm>
            <a:off x="5250325" y="4336575"/>
            <a:ext cx="36165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Astrolabio piano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Uso astronomico dell'astrolabio piano</a:t>
            </a:r>
            <a:endParaRPr b="1">
              <a:latin typeface="Calibri"/>
              <a:ea typeface="Calibri"/>
              <a:cs typeface="Calibri"/>
              <a:sym typeface="Calibri"/>
            </a:endParaRPr>
          </a:p>
        </p:txBody>
      </p:sp>
      <p:sp>
        <p:nvSpPr>
          <p:cNvPr id="71" name="Google Shape;71;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sp>
        <p:nvSpPr>
          <p:cNvPr id="72" name="Google Shape;72;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L'astrolabio piano è lo strumento più versatile realizzato nell'antichità per l'esecuzione analogica di calcoli astronomici.</a:t>
            </a:r>
            <a:endParaRPr sz="1800">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35875" y="2104775"/>
            <a:ext cx="4922076" cy="273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La misura del tempo di giorno: gli orologi solari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79" name="Google Shape;79;p16"/>
          <p:cNvSpPr txBox="1"/>
          <p:nvPr/>
        </p:nvSpPr>
        <p:spPr>
          <a:xfrm>
            <a:off x="1476625" y="1122000"/>
            <a:ext cx="43257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Clr>
                <a:schemeClr val="dk1"/>
              </a:buClr>
              <a:buSzPts val="1100"/>
              <a:buFont typeface="Arial"/>
              <a:buNone/>
            </a:pPr>
            <a:r>
              <a:rPr lang="it" sz="1600">
                <a:solidFill>
                  <a:schemeClr val="dk1"/>
                </a:solidFill>
                <a:latin typeface="Calibri"/>
                <a:ea typeface="Calibri"/>
                <a:cs typeface="Calibri"/>
                <a:sym typeface="Calibri"/>
              </a:rPr>
              <a:t>La direzione e la lunghezza variabile delle ombre proiettate dagli oggetti esposti al Sole costituirono la base dei primi strumenti cronometrici. L'ora era data dalla posizione dell'ombra di un indicatore (detto stilo o gnomone) rispetto a un apposito tracciato di linee di riferimento (le linee orarie), o dalla misura diretta dell'altezza del Sole sopra l'orizzonte. La grande padronanza della geometria proiettiva raggiunta nel Cinquecento portò a realizzare orologi solari di fogge disparate, talora usati ancora oggi: strumenti da tenere sospesi, da portare in tasca, da appoggiare su mensole o applicare a pareti.</a:t>
            </a:r>
            <a:endParaRPr sz="1600">
              <a:solidFill>
                <a:schemeClr val="dk1"/>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5987950" y="1170125"/>
            <a:ext cx="2604650" cy="3176400"/>
          </a:xfrm>
          <a:prstGeom prst="rect">
            <a:avLst/>
          </a:prstGeom>
          <a:noFill/>
          <a:ln>
            <a:noFill/>
          </a:ln>
        </p:spPr>
      </p:pic>
      <p:sp>
        <p:nvSpPr>
          <p:cNvPr id="81" name="Google Shape;81;p16"/>
          <p:cNvSpPr txBox="1"/>
          <p:nvPr/>
        </p:nvSpPr>
        <p:spPr>
          <a:xfrm>
            <a:off x="5987950" y="4336575"/>
            <a:ext cx="26046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Orologio solare dittico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Meridiane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87" name="Google Shape;87;p17"/>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sp>
        <p:nvSpPr>
          <p:cNvPr id="88" name="Google Shape;88;p17"/>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Le meridiane sono strumenti basati sul principio di un'asta che proietta un'ombra su un quadrante e servivano per determinare l'ora del giorno.</a:t>
            </a:r>
            <a:endParaRPr sz="1800">
              <a:latin typeface="Calibri"/>
              <a:ea typeface="Calibri"/>
              <a:cs typeface="Calibri"/>
              <a:sym typeface="Calibri"/>
            </a:endParaRPr>
          </a:p>
        </p:txBody>
      </p:sp>
      <p:pic>
        <p:nvPicPr>
          <p:cNvPr id="89" name="Google Shape;89;p17">
            <a:hlinkClick r:id="rId3"/>
          </p:cNvPr>
          <p:cNvPicPr preferRelativeResize="0"/>
          <p:nvPr/>
        </p:nvPicPr>
        <p:blipFill>
          <a:blip r:embed="rId4">
            <a:alphaModFix/>
          </a:blip>
          <a:stretch>
            <a:fillRect/>
          </a:stretch>
        </p:blipFill>
        <p:spPr>
          <a:xfrm>
            <a:off x="1505901" y="2104775"/>
            <a:ext cx="4871099" cy="2733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Il nuovo mondo di Galileo</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95" name="Google Shape;95;p18"/>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96" name="Google Shape;96;p18"/>
          <p:cNvSpPr txBox="1"/>
          <p:nvPr/>
        </p:nvSpPr>
        <p:spPr>
          <a:xfrm>
            <a:off x="1476625" y="893400"/>
            <a:ext cx="729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Nel Museo Galileo sono esposti gli unici due cannocchiali superstiti costruiti dallo scienziato pisano, insieme ad altri strumenti di sua invenzione.</a:t>
            </a:r>
            <a:endParaRPr sz="1800">
              <a:latin typeface="Calibri"/>
              <a:ea typeface="Calibri"/>
              <a:cs typeface="Calibri"/>
              <a:sym typeface="Calibri"/>
            </a:endParaRPr>
          </a:p>
        </p:txBody>
      </p:sp>
      <p:pic>
        <p:nvPicPr>
          <p:cNvPr id="97" name="Google Shape;97;p18">
            <a:hlinkClick r:id="rId3"/>
          </p:cNvPr>
          <p:cNvPicPr preferRelativeResize="0"/>
          <p:nvPr/>
        </p:nvPicPr>
        <p:blipFill>
          <a:blip r:embed="rId4">
            <a:alphaModFix/>
          </a:blip>
          <a:stretch>
            <a:fillRect/>
          </a:stretch>
        </p:blipFill>
        <p:spPr>
          <a:xfrm>
            <a:off x="1605250" y="2066375"/>
            <a:ext cx="4949125" cy="276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telescopio: osservare e misurare i fenomeni celesti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3" name="Google Shape;103;p19"/>
          <p:cNvSpPr txBox="1"/>
          <p:nvPr/>
        </p:nvSpPr>
        <p:spPr>
          <a:xfrm>
            <a:off x="1524550" y="1165300"/>
            <a:ext cx="4011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chemeClr val="dk1"/>
                </a:solidFill>
                <a:highlight>
                  <a:srgbClr val="FFFFFF"/>
                </a:highlight>
                <a:latin typeface="Calibri"/>
                <a:ea typeface="Calibri"/>
                <a:cs typeface="Calibri"/>
                <a:sym typeface="Calibri"/>
              </a:rPr>
              <a:t>Se i più antichi cannocchiali furono fabbricati in Olanda negli anni iniziali del Seicento, Galileo fu il primo a intuirne il potenziale astronomico. Lo strumento era dotato di due lenti: una obbiettiva piano-convessa e una oculare piano-concava. Galileo introdusse notevoli perfezionamenti, grazie ai quali superò i venti ingrandimenti. Concepì inoltre accessori che trasformarono il telescopio da strumento di osservazione in dispositivo di misurazione dei fenomeni celesti.</a:t>
            </a:r>
            <a:endParaRPr sz="1800">
              <a:latin typeface="Calibri"/>
              <a:ea typeface="Calibri"/>
              <a:cs typeface="Calibri"/>
              <a:sym typeface="Calibri"/>
            </a:endParaRPr>
          </a:p>
        </p:txBody>
      </p:sp>
      <p:pic>
        <p:nvPicPr>
          <p:cNvPr id="104" name="Google Shape;104;p19"/>
          <p:cNvPicPr preferRelativeResize="0"/>
          <p:nvPr/>
        </p:nvPicPr>
        <p:blipFill>
          <a:blip r:embed="rId3">
            <a:alphaModFix/>
          </a:blip>
          <a:stretch>
            <a:fillRect/>
          </a:stretch>
        </p:blipFill>
        <p:spPr>
          <a:xfrm>
            <a:off x="5483925" y="1749550"/>
            <a:ext cx="3384875" cy="2291250"/>
          </a:xfrm>
          <a:prstGeom prst="rect">
            <a:avLst/>
          </a:prstGeom>
          <a:noFill/>
          <a:ln>
            <a:noFill/>
          </a:ln>
        </p:spPr>
      </p:pic>
      <p:sp>
        <p:nvSpPr>
          <p:cNvPr id="105" name="Google Shape;105;p19"/>
          <p:cNvSpPr txBox="1"/>
          <p:nvPr/>
        </p:nvSpPr>
        <p:spPr>
          <a:xfrm>
            <a:off x="5483913" y="3982350"/>
            <a:ext cx="33849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Cannocchiale di Galileo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Cannocchiale</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11" name="Google Shape;111;p20"/>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12" name="Google Shape;112;p20"/>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Il primo rudimentale cannocchiale fu inventato in Olanda. Galileo ne vide alcune copie a Venezia.</a:t>
            </a:r>
            <a:endParaRPr sz="1800">
              <a:latin typeface="Calibri"/>
              <a:ea typeface="Calibri"/>
              <a:cs typeface="Calibri"/>
              <a:sym typeface="Calibri"/>
            </a:endParaRPr>
          </a:p>
        </p:txBody>
      </p:sp>
      <p:pic>
        <p:nvPicPr>
          <p:cNvPr id="113" name="Google Shape;113;p20">
            <a:hlinkClick r:id="rId3"/>
          </p:cNvPr>
          <p:cNvPicPr preferRelativeResize="0"/>
          <p:nvPr/>
        </p:nvPicPr>
        <p:blipFill>
          <a:blip r:embed="rId4">
            <a:alphaModFix/>
          </a:blip>
          <a:stretch>
            <a:fillRect/>
          </a:stretch>
        </p:blipFill>
        <p:spPr>
          <a:xfrm>
            <a:off x="1617100" y="2066375"/>
            <a:ext cx="4926575" cy="2746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Cannocchiale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19" name="Google Shape;119;p21"/>
          <p:cNvPicPr preferRelativeResize="0"/>
          <p:nvPr/>
        </p:nvPicPr>
        <p:blipFill>
          <a:blip r:embed="rId3">
            <a:alphaModFix/>
          </a:blip>
          <a:stretch>
            <a:fillRect/>
          </a:stretch>
        </p:blipFill>
        <p:spPr>
          <a:xfrm>
            <a:off x="1552275" y="1017725"/>
            <a:ext cx="5623999" cy="38209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Presentazione su schermo (16:9)</PresentationFormat>
  <Paragraphs>99</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Simple Light</vt:lpstr>
      <vt:lpstr>Galileo e i fenomeni celesti</vt:lpstr>
      <vt:lpstr>La misura del tempo di notte: astrolabi e notturnali  </vt:lpstr>
      <vt:lpstr>Uso astronomico dell'astrolabio piano</vt:lpstr>
      <vt:lpstr>La misura del tempo di giorno: gli orologi solari  </vt:lpstr>
      <vt:lpstr>Meridiane </vt:lpstr>
      <vt:lpstr>Presentazione standard di PowerPoint</vt:lpstr>
      <vt:lpstr>Il telescopio: osservare e misurare i fenomeni celesti  </vt:lpstr>
      <vt:lpstr>Presentazione standard di PowerPoint</vt:lpstr>
      <vt:lpstr>Cannocchiale  </vt:lpstr>
      <vt:lpstr>Le macchie solari  </vt:lpstr>
      <vt:lpstr>Presentazione standard di PowerPoint</vt:lpstr>
      <vt:lpstr>Presentazione standard di PowerPoint</vt:lpstr>
      <vt:lpstr>Galileo e l’aurora boreale  </vt:lpstr>
      <vt:lpstr>Un'aurora "portatile"  </vt:lpstr>
      <vt:lpstr>Presentazione standard di PowerPoint</vt:lpstr>
      <vt:lpstr>Ulteriori informazioni su Galileo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Dall’occhio al cannocchiale,  Galileo e i fenomeni celesti</dc:title>
  <cp:lastModifiedBy>Cecilia Foianesi</cp:lastModifiedBy>
  <cp:revision>3</cp:revision>
  <dcterms:modified xsi:type="dcterms:W3CDTF">2022-03-24T08:02:29Z</dcterms:modified>
  <cp:contentStatus/>
</cp:coreProperties>
</file>